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91" r:id="rId1"/>
  </p:sldMasterIdLst>
  <p:notesMasterIdLst>
    <p:notesMasterId r:id="rId19"/>
  </p:notesMasterIdLst>
  <p:handoutMasterIdLst>
    <p:handoutMasterId r:id="rId20"/>
  </p:handoutMasterIdLst>
  <p:sldIdLst>
    <p:sldId id="2719" r:id="rId2"/>
    <p:sldId id="2731" r:id="rId3"/>
    <p:sldId id="2748" r:id="rId4"/>
    <p:sldId id="2720" r:id="rId5"/>
    <p:sldId id="2746" r:id="rId6"/>
    <p:sldId id="2741" r:id="rId7"/>
    <p:sldId id="2740" r:id="rId8"/>
    <p:sldId id="2729" r:id="rId9"/>
    <p:sldId id="2749" r:id="rId10"/>
    <p:sldId id="2743" r:id="rId11"/>
    <p:sldId id="2744" r:id="rId12"/>
    <p:sldId id="2745" r:id="rId13"/>
    <p:sldId id="2738" r:id="rId14"/>
    <p:sldId id="2723" r:id="rId15"/>
    <p:sldId id="2747" r:id="rId16"/>
    <p:sldId id="2709" r:id="rId17"/>
    <p:sldId id="2750" r:id="rId18"/>
  </p:sldIdLst>
  <p:sldSz cx="12192000" cy="6858000"/>
  <p:notesSz cx="7099300" cy="10234613"/>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BB294A-9496-7377-1028-29E76A09EED6}" name="Prem Varijakzhan" initials="PV" userId="S::e1336246@u.nus.edu::b02e0fc0-b0a0-4f42-a205-29b6c9eaafa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F7E"/>
    <a:srgbClr val="3D5C7A"/>
    <a:srgbClr val="354350"/>
    <a:srgbClr val="376EA5"/>
    <a:srgbClr val="0091FF"/>
    <a:srgbClr val="FA9D00"/>
    <a:srgbClr val="2379CF"/>
    <a:srgbClr val="2B2F33"/>
    <a:srgbClr val="034159"/>
    <a:srgbClr val="B3E5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snapToGrid="0">
      <p:cViewPr varScale="1">
        <p:scale>
          <a:sx n="106" d="100"/>
          <a:sy n="106" d="100"/>
        </p:scale>
        <p:origin x="792" y="16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32" tIns="49516" rIns="99032" bIns="49516" rtlCol="0"/>
          <a:lstStyle>
            <a:lvl1pPr algn="l">
              <a:defRPr sz="1200"/>
            </a:lvl1pPr>
          </a:lstStyle>
          <a:p>
            <a:endParaRPr lang="en-US"/>
          </a:p>
        </p:txBody>
      </p:sp>
      <p:sp>
        <p:nvSpPr>
          <p:cNvPr id="3" name="Date Placeholder 2"/>
          <p:cNvSpPr>
            <a:spLocks noGrp="1"/>
          </p:cNvSpPr>
          <p:nvPr>
            <p:ph type="dt" sz="quarter" idx="1"/>
          </p:nvPr>
        </p:nvSpPr>
        <p:spPr>
          <a:xfrm>
            <a:off x="4021296" y="1"/>
            <a:ext cx="3076363" cy="511731"/>
          </a:xfrm>
          <a:prstGeom prst="rect">
            <a:avLst/>
          </a:prstGeom>
        </p:spPr>
        <p:txBody>
          <a:bodyPr vert="horz" lIns="99032" tIns="49516" rIns="99032" bIns="49516" rtlCol="0"/>
          <a:lstStyle>
            <a:lvl1pPr algn="r">
              <a:defRPr sz="1200"/>
            </a:lvl1pPr>
          </a:lstStyle>
          <a:p>
            <a:fld id="{43F1A4C9-FB5C-B247-A357-650712A3F0A8}" type="datetimeFigureOut">
              <a:rPr lang="en-US" smtClean="0"/>
              <a:pPr/>
              <a:t>9/29/24</a:t>
            </a:fld>
            <a:endParaRPr lang="en-US"/>
          </a:p>
        </p:txBody>
      </p:sp>
      <p:sp>
        <p:nvSpPr>
          <p:cNvPr id="4" name="Footer Placeholder 3"/>
          <p:cNvSpPr>
            <a:spLocks noGrp="1"/>
          </p:cNvSpPr>
          <p:nvPr>
            <p:ph type="ftr" sz="quarter" idx="2"/>
          </p:nvPr>
        </p:nvSpPr>
        <p:spPr>
          <a:xfrm>
            <a:off x="1" y="9721107"/>
            <a:ext cx="3076363" cy="511731"/>
          </a:xfrm>
          <a:prstGeom prst="rect">
            <a:avLst/>
          </a:prstGeom>
        </p:spPr>
        <p:txBody>
          <a:bodyPr vert="horz" lIns="99032" tIns="49516" rIns="99032" bIns="49516" rtlCol="0" anchor="b"/>
          <a:lstStyle>
            <a:lvl1pPr algn="l">
              <a:defRPr sz="1200"/>
            </a:lvl1pPr>
          </a:lstStyle>
          <a:p>
            <a:endParaRPr lang="en-US"/>
          </a:p>
        </p:txBody>
      </p:sp>
      <p:sp>
        <p:nvSpPr>
          <p:cNvPr id="5" name="Slide Number Placeholder 4"/>
          <p:cNvSpPr>
            <a:spLocks noGrp="1"/>
          </p:cNvSpPr>
          <p:nvPr>
            <p:ph type="sldNum" sz="quarter" idx="3"/>
          </p:nvPr>
        </p:nvSpPr>
        <p:spPr>
          <a:xfrm>
            <a:off x="4021296" y="9721107"/>
            <a:ext cx="3076363" cy="511731"/>
          </a:xfrm>
          <a:prstGeom prst="rect">
            <a:avLst/>
          </a:prstGeom>
        </p:spPr>
        <p:txBody>
          <a:bodyPr vert="horz" lIns="99032" tIns="49516" rIns="99032" bIns="49516"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3076363" cy="513507"/>
          </a:xfrm>
          <a:prstGeom prst="rect">
            <a:avLst/>
          </a:prstGeom>
        </p:spPr>
        <p:txBody>
          <a:bodyPr vert="horz" lIns="99032" tIns="49516" rIns="99032" bIns="49516" rtlCol="0"/>
          <a:lstStyle>
            <a:lvl1pPr algn="l">
              <a:defRPr sz="1200"/>
            </a:lvl1pPr>
          </a:lstStyle>
          <a:p>
            <a:endParaRPr lang="en-SG"/>
          </a:p>
        </p:txBody>
      </p:sp>
      <p:sp>
        <p:nvSpPr>
          <p:cNvPr id="3" name="Date Placeholder 2"/>
          <p:cNvSpPr>
            <a:spLocks noGrp="1"/>
          </p:cNvSpPr>
          <p:nvPr>
            <p:ph type="dt" idx="1"/>
          </p:nvPr>
        </p:nvSpPr>
        <p:spPr>
          <a:xfrm>
            <a:off x="4021296" y="3"/>
            <a:ext cx="3076363" cy="513507"/>
          </a:xfrm>
          <a:prstGeom prst="rect">
            <a:avLst/>
          </a:prstGeom>
        </p:spPr>
        <p:txBody>
          <a:bodyPr vert="horz" lIns="99032" tIns="49516" rIns="99032" bIns="49516" rtlCol="0"/>
          <a:lstStyle>
            <a:lvl1pPr algn="r">
              <a:defRPr sz="1200"/>
            </a:lvl1pPr>
          </a:lstStyle>
          <a:p>
            <a:fld id="{EA4960E5-F060-4C88-B1C5-5A6F5890BEF6}" type="datetimeFigureOut">
              <a:rPr lang="en-SG" smtClean="0"/>
              <a:pPr/>
              <a:t>29/9/24</a:t>
            </a:fld>
            <a:endParaRPr lang="en-SG"/>
          </a:p>
        </p:txBody>
      </p:sp>
      <p:sp>
        <p:nvSpPr>
          <p:cNvPr id="4" name="Slide Image Placeholder 3"/>
          <p:cNvSpPr>
            <a:spLocks noGrp="1" noRot="1" noChangeAspect="1"/>
          </p:cNvSpPr>
          <p:nvPr>
            <p:ph type="sldImg" idx="2"/>
          </p:nvPr>
        </p:nvSpPr>
        <p:spPr>
          <a:xfrm>
            <a:off x="477838" y="1277938"/>
            <a:ext cx="6143625" cy="3455987"/>
          </a:xfrm>
          <a:prstGeom prst="rect">
            <a:avLst/>
          </a:prstGeom>
          <a:noFill/>
          <a:ln w="12700">
            <a:solidFill>
              <a:prstClr val="black"/>
            </a:solidFill>
          </a:ln>
        </p:spPr>
        <p:txBody>
          <a:bodyPr vert="horz" lIns="99032" tIns="49516" rIns="99032" bIns="49516" rtlCol="0" anchor="ctr"/>
          <a:lstStyle/>
          <a:p>
            <a:endParaRPr lang="en-SG"/>
          </a:p>
        </p:txBody>
      </p:sp>
      <p:sp>
        <p:nvSpPr>
          <p:cNvPr id="5" name="Notes Placeholder 4"/>
          <p:cNvSpPr>
            <a:spLocks noGrp="1"/>
          </p:cNvSpPr>
          <p:nvPr>
            <p:ph type="body" sz="quarter" idx="3"/>
          </p:nvPr>
        </p:nvSpPr>
        <p:spPr>
          <a:xfrm>
            <a:off x="709931" y="4925407"/>
            <a:ext cx="5679440" cy="4029879"/>
          </a:xfrm>
          <a:prstGeom prst="rect">
            <a:avLst/>
          </a:prstGeom>
        </p:spPr>
        <p:txBody>
          <a:bodyPr vert="horz" lIns="99032" tIns="49516" rIns="99032" bIns="49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721109"/>
            <a:ext cx="3076363" cy="513507"/>
          </a:xfrm>
          <a:prstGeom prst="rect">
            <a:avLst/>
          </a:prstGeom>
        </p:spPr>
        <p:txBody>
          <a:bodyPr vert="horz" lIns="99032" tIns="49516" rIns="99032" bIns="49516" rtlCol="0" anchor="b"/>
          <a:lstStyle>
            <a:lvl1pPr algn="l">
              <a:defRPr sz="1200"/>
            </a:lvl1pPr>
          </a:lstStyle>
          <a:p>
            <a:endParaRPr lang="en-SG"/>
          </a:p>
        </p:txBody>
      </p:sp>
      <p:sp>
        <p:nvSpPr>
          <p:cNvPr id="7" name="Slide Number Placeholder 6"/>
          <p:cNvSpPr>
            <a:spLocks noGrp="1"/>
          </p:cNvSpPr>
          <p:nvPr>
            <p:ph type="sldNum" sz="quarter" idx="5"/>
          </p:nvPr>
        </p:nvSpPr>
        <p:spPr>
          <a:xfrm>
            <a:off x="4021296" y="9721109"/>
            <a:ext cx="3076363" cy="513507"/>
          </a:xfrm>
          <a:prstGeom prst="rect">
            <a:avLst/>
          </a:prstGeom>
        </p:spPr>
        <p:txBody>
          <a:bodyPr vert="horz" lIns="99032" tIns="49516" rIns="99032" bIns="49516"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a:t>
            </a:fld>
            <a:endParaRPr lang="en-SG"/>
          </a:p>
        </p:txBody>
      </p:sp>
    </p:spTree>
    <p:extLst>
      <p:ext uri="{BB962C8B-B14F-4D97-AF65-F5344CB8AC3E}">
        <p14:creationId xmlns:p14="http://schemas.microsoft.com/office/powerpoint/2010/main" val="65600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LDS-Net is a CNN-based model designed to enhance underwater images by addressing challenges like lighting distortion, color imbalance, and noise.</a:t>
            </a:r>
          </a:p>
          <a:p>
            <a:r>
              <a:rPr lang="en-US"/>
              <a:t>LDS-Net is highly effective for our problem because it directly tackles these common underwater image issues. Its dual-stream architecture ensures both fine details (textures and edges) and the overall image quality (color and brightness) are enhanced, resulting in sharper and more natural images. The attention mechanism intelligently focuses on the most important parts of the image, ensuring precise corrections where needed. Finally, the fusion module combines these enhancements, creating a well-balanced, clear, and visually appealing image.</a:t>
            </a:r>
            <a:endParaRPr lang="en-US">
              <a:ea typeface="Calibri"/>
              <a:cs typeface="Calibri"/>
            </a:endParaRPr>
          </a:p>
          <a:p>
            <a:r>
              <a:rPr lang="en-US"/>
              <a:t> </a:t>
            </a:r>
            <a:endParaRPr lang="en-US">
              <a:ea typeface="Calibri"/>
              <a:cs typeface="Calibri"/>
            </a:endParaRPr>
          </a:p>
          <a:p>
            <a:r>
              <a:rPr lang="en-US"/>
              <a:t>The diagram on the right illustrates how LDS-Net works. The input image is first decomposed into two streams: the Local Stream, which enhances fine details like textures and edges, and the Global Stream, which corrects overall color and brightness. Both streams' outputs are processed through an Attention Mechanism, which assigns weights to balance local and global enhancements. These weighted features are then combined in the Fusion Module, resulting in a final enhanced image that is clear, color-balanced, and detailed.</a:t>
            </a:r>
          </a:p>
        </p:txBody>
      </p:sp>
      <p:sp>
        <p:nvSpPr>
          <p:cNvPr id="4" name="Slide Number Placeholder 3"/>
          <p:cNvSpPr>
            <a:spLocks noGrp="1"/>
          </p:cNvSpPr>
          <p:nvPr>
            <p:ph type="sldNum" sz="quarter" idx="5"/>
          </p:nvPr>
        </p:nvSpPr>
        <p:spPr/>
        <p:txBody>
          <a:bodyPr/>
          <a:lstStyle/>
          <a:p>
            <a:fld id="{5E13ECD2-14D7-4265-AF23-95505127F74C}" type="slidenum">
              <a:rPr lang="en-SG" smtClean="0"/>
              <a:pPr/>
              <a:t>12</a:t>
            </a:fld>
            <a:endParaRPr lang="en-SG"/>
          </a:p>
        </p:txBody>
      </p:sp>
    </p:spTree>
    <p:extLst>
      <p:ext uri="{BB962C8B-B14F-4D97-AF65-F5344CB8AC3E}">
        <p14:creationId xmlns:p14="http://schemas.microsoft.com/office/powerpoint/2010/main" val="353483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video selection process, we use BRISQUE (Blind/Referenceless Image Spatial Quality Evaluator) to determine the best-quality video. BRISQUE assesses the quality of each video frame by analyzing its Natural Scene Statistics—no reference video or additional training data is required. For each video, BRISQUE calculates a quality score for every frame, and these scores are averaged to provide an overall quality score for the entire video. The video with the lowest BRISQUE score is selected as the best-quality video. This method allows us to quickly and efficiently evaluate video quality without needing a reference, ensuring we select the most visually appealing video.</a:t>
            </a:r>
          </a:p>
        </p:txBody>
      </p:sp>
      <p:sp>
        <p:nvSpPr>
          <p:cNvPr id="4" name="Slide Number Placeholder 3"/>
          <p:cNvSpPr>
            <a:spLocks noGrp="1"/>
          </p:cNvSpPr>
          <p:nvPr>
            <p:ph type="sldNum" sz="quarter" idx="5"/>
          </p:nvPr>
        </p:nvSpPr>
        <p:spPr/>
        <p:txBody>
          <a:bodyPr/>
          <a:lstStyle/>
          <a:p>
            <a:fld id="{5E13ECD2-14D7-4265-AF23-95505127F74C}" type="slidenum">
              <a:rPr lang="en-SG" smtClean="0"/>
              <a:pPr/>
              <a:t>13</a:t>
            </a:fld>
            <a:endParaRPr lang="en-SG"/>
          </a:p>
        </p:txBody>
      </p:sp>
    </p:spTree>
    <p:extLst>
      <p:ext uri="{BB962C8B-B14F-4D97-AF65-F5344CB8AC3E}">
        <p14:creationId xmlns:p14="http://schemas.microsoft.com/office/powerpoint/2010/main" val="1157667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video processing pipeline, the user first uploads a video, which is then broken down into frames through the framing process. </a:t>
            </a:r>
          </a:p>
          <a:p>
            <a:r>
              <a:rPr lang="en-US"/>
              <a:t>These frames are enhanced using various deep learning models trained to improve visual quality as explained by my collogues earlier . </a:t>
            </a:r>
          </a:p>
          <a:p>
            <a:r>
              <a:rPr lang="en-US"/>
              <a:t>After enhancement, the system performs best video selection by evaluating the output of each model to determine which enhanced version has the highest quality. </a:t>
            </a:r>
          </a:p>
          <a:p>
            <a:r>
              <a:rPr lang="en-US"/>
              <a:t>Finally, the best-quality video is processed for video conversion and prepared for output. </a:t>
            </a:r>
          </a:p>
          <a:p>
            <a:r>
              <a:rPr lang="en-US"/>
              <a:t>This automated approach ensures that we select and deliver the best possible video based on deep learning enhancements.</a:t>
            </a:r>
          </a:p>
        </p:txBody>
      </p:sp>
      <p:sp>
        <p:nvSpPr>
          <p:cNvPr id="4" name="Slide Number Placeholder 3"/>
          <p:cNvSpPr>
            <a:spLocks noGrp="1"/>
          </p:cNvSpPr>
          <p:nvPr>
            <p:ph type="sldNum" sz="quarter" idx="5"/>
          </p:nvPr>
        </p:nvSpPr>
        <p:spPr/>
        <p:txBody>
          <a:bodyPr/>
          <a:lstStyle/>
          <a:p>
            <a:fld id="{5E13ECD2-14D7-4265-AF23-95505127F74C}" type="slidenum">
              <a:rPr lang="en-SG" smtClean="0"/>
              <a:pPr/>
              <a:t>14</a:t>
            </a:fld>
            <a:endParaRPr lang="en-SG"/>
          </a:p>
        </p:txBody>
      </p:sp>
    </p:spTree>
    <p:extLst>
      <p:ext uri="{BB962C8B-B14F-4D97-AF65-F5344CB8AC3E}">
        <p14:creationId xmlns:p14="http://schemas.microsoft.com/office/powerpoint/2010/main" val="27717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system design, input videos are processed through a Marine-Vision Web Application built with the Flask framework. </a:t>
            </a:r>
          </a:p>
          <a:p>
            <a:r>
              <a:rPr lang="en-US"/>
              <a:t>The web app consists of a Frontend UI and a Backend Server, which handles the best video selection using a trained model. </a:t>
            </a:r>
            <a:endParaRPr lang="en-US">
              <a:ea typeface="Calibri"/>
              <a:cs typeface="Calibri"/>
            </a:endParaRPr>
          </a:p>
          <a:p>
            <a:r>
              <a:rPr lang="en-US"/>
              <a:t>The application is containerized using Docker to ensure a scalable and isolated environment. </a:t>
            </a:r>
          </a:p>
          <a:p>
            <a:r>
              <a:rPr lang="en-US"/>
              <a:t>For video enhancement, the backend communicates with multiple API applications running in the Docker container, such as FUNIE-GAN, </a:t>
            </a:r>
            <a:r>
              <a:rPr lang="en-US" err="1"/>
              <a:t>SeaPixGAN</a:t>
            </a:r>
            <a:r>
              <a:rPr lang="en-US"/>
              <a:t>, </a:t>
            </a:r>
            <a:r>
              <a:rPr lang="en-US" err="1"/>
              <a:t>DeepSESER</a:t>
            </a:r>
            <a:r>
              <a:rPr lang="en-US"/>
              <a:t>, and </a:t>
            </a:r>
            <a:r>
              <a:rPr lang="en-US" err="1"/>
              <a:t>LDSNet</a:t>
            </a:r>
            <a:r>
              <a:rPr lang="en-US"/>
              <a:t>, all built on the </a:t>
            </a:r>
            <a:r>
              <a:rPr lang="en-US" err="1"/>
              <a:t>FastAPI</a:t>
            </a:r>
            <a:r>
              <a:rPr lang="en-US"/>
              <a:t> framework. </a:t>
            </a:r>
          </a:p>
          <a:p>
            <a:r>
              <a:rPr lang="en-US"/>
              <a:t>These APIs enhance the videos based on different models. </a:t>
            </a:r>
          </a:p>
          <a:p>
            <a:r>
              <a:rPr lang="en-US"/>
              <a:t>Offline learning is performed with image datasets to continuously train and validate these models. The result is enhanced output videos, which are delivered back to the user through the system.</a:t>
            </a:r>
            <a:endParaRPr lang="en-US">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15</a:t>
            </a:fld>
            <a:endParaRPr lang="en-SG"/>
          </a:p>
        </p:txBody>
      </p:sp>
    </p:spTree>
    <p:extLst>
      <p:ext uri="{BB962C8B-B14F-4D97-AF65-F5344CB8AC3E}">
        <p14:creationId xmlns:p14="http://schemas.microsoft.com/office/powerpoint/2010/main" val="1043732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we’ve completed </a:t>
            </a:r>
            <a:r>
              <a:rPr lang="en-US" b="0"/>
              <a:t>the </a:t>
            </a:r>
            <a:r>
              <a:rPr lang="en-US"/>
              <a:t>data preparation and preprocessing stages, which involved data collection, cleaning, and transformation. </a:t>
            </a:r>
          </a:p>
          <a:p>
            <a:r>
              <a:rPr lang="en-US"/>
              <a:t>We’ve also successfully conducted </a:t>
            </a:r>
            <a:r>
              <a:rPr lang="en-US" b="0"/>
              <a:t>the </a:t>
            </a:r>
            <a:r>
              <a:rPr lang="en-US"/>
              <a:t>initial training and evaluation of our enhancement models</a:t>
            </a:r>
            <a:r>
              <a:rPr lang="en-US" b="0"/>
              <a:t>, </a:t>
            </a:r>
            <a:r>
              <a:rPr lang="en-US"/>
              <a:t>and </a:t>
            </a:r>
            <a:r>
              <a:rPr lang="en-US" b="0"/>
              <a:t>the </a:t>
            </a:r>
            <a:r>
              <a:rPr lang="en-US"/>
              <a:t>overall application architecture has been implemented. </a:t>
            </a:r>
          </a:p>
          <a:p>
            <a:r>
              <a:rPr lang="en-US"/>
              <a:t>Moving forward, our focus will be on deeper training and fine-tuning of the models to improve their performance</a:t>
            </a:r>
            <a:r>
              <a:rPr lang="en-US" b="0"/>
              <a:t>.</a:t>
            </a:r>
            <a:r>
              <a:rPr lang="en-US"/>
              <a:t> </a:t>
            </a:r>
            <a:endParaRPr lang="en-US">
              <a:ea typeface="Calibri"/>
              <a:cs typeface="Calibri"/>
            </a:endParaRPr>
          </a:p>
          <a:p>
            <a:r>
              <a:rPr lang="en-US"/>
              <a:t>Additionally, we need to work on </a:t>
            </a:r>
            <a:r>
              <a:rPr lang="en-US" b="0"/>
              <a:t>the </a:t>
            </a:r>
            <a:r>
              <a:rPr lang="en-US"/>
              <a:t>integration of the trained models into the main application framework to complete the system</a:t>
            </a:r>
            <a:r>
              <a:rPr lang="en-US" b="0"/>
              <a:t>.</a:t>
            </a:r>
            <a:endParaRPr lang="en-US">
              <a:ea typeface="Calibri"/>
              <a:cs typeface="Calibri"/>
            </a:endParaRP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16</a:t>
            </a:fld>
            <a:endParaRPr lang="en-SG"/>
          </a:p>
        </p:txBody>
      </p:sp>
    </p:spTree>
    <p:extLst>
      <p:ext uri="{BB962C8B-B14F-4D97-AF65-F5344CB8AC3E}">
        <p14:creationId xmlns:p14="http://schemas.microsoft.com/office/powerpoint/2010/main" val="419256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we’ve completed </a:t>
            </a:r>
            <a:r>
              <a:rPr lang="en-US" b="0"/>
              <a:t>the </a:t>
            </a:r>
            <a:r>
              <a:rPr lang="en-US"/>
              <a:t>data preparation and preprocessing stages, which involved data collection, cleaning, and transformation. </a:t>
            </a:r>
          </a:p>
          <a:p>
            <a:r>
              <a:rPr lang="en-US"/>
              <a:t>We’ve also successfully conducted </a:t>
            </a:r>
            <a:r>
              <a:rPr lang="en-US" b="0"/>
              <a:t>the </a:t>
            </a:r>
            <a:r>
              <a:rPr lang="en-US"/>
              <a:t>initial training and evaluation of our enhancement models</a:t>
            </a:r>
            <a:r>
              <a:rPr lang="en-US" b="0"/>
              <a:t>, </a:t>
            </a:r>
            <a:r>
              <a:rPr lang="en-US"/>
              <a:t>and </a:t>
            </a:r>
            <a:r>
              <a:rPr lang="en-US" b="0"/>
              <a:t>the </a:t>
            </a:r>
            <a:r>
              <a:rPr lang="en-US"/>
              <a:t>overall application architecture has been implemented. </a:t>
            </a:r>
          </a:p>
          <a:p>
            <a:r>
              <a:rPr lang="en-US"/>
              <a:t>Moving forward, our focus will be on deeper training and fine-tuning of the models to improve their performance</a:t>
            </a:r>
            <a:r>
              <a:rPr lang="en-US" b="0"/>
              <a:t>.</a:t>
            </a:r>
            <a:r>
              <a:rPr lang="en-US"/>
              <a:t> </a:t>
            </a:r>
            <a:endParaRPr lang="en-US">
              <a:ea typeface="Calibri"/>
              <a:cs typeface="Calibri"/>
            </a:endParaRPr>
          </a:p>
          <a:p>
            <a:r>
              <a:rPr lang="en-US"/>
              <a:t>Additionally, we need to work on </a:t>
            </a:r>
            <a:r>
              <a:rPr lang="en-US" b="0"/>
              <a:t>the </a:t>
            </a:r>
            <a:r>
              <a:rPr lang="en-US"/>
              <a:t>integration of the trained models into the main application framework to complete the system</a:t>
            </a:r>
            <a:r>
              <a:rPr lang="en-US" b="0"/>
              <a:t>.</a:t>
            </a:r>
            <a:endParaRPr lang="en-US">
              <a:ea typeface="Calibri"/>
              <a:cs typeface="Calibri"/>
            </a:endParaRP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17</a:t>
            </a:fld>
            <a:endParaRPr lang="en-SG"/>
          </a:p>
        </p:txBody>
      </p:sp>
    </p:spTree>
    <p:extLst>
      <p:ext uri="{BB962C8B-B14F-4D97-AF65-F5344CB8AC3E}">
        <p14:creationId xmlns:p14="http://schemas.microsoft.com/office/powerpoint/2010/main" val="40533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a:t>
            </a:fld>
            <a:endParaRPr lang="en-SG"/>
          </a:p>
        </p:txBody>
      </p:sp>
    </p:spTree>
    <p:extLst>
      <p:ext uri="{BB962C8B-B14F-4D97-AF65-F5344CB8AC3E}">
        <p14:creationId xmlns:p14="http://schemas.microsoft.com/office/powerpoint/2010/main" val="13510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3</a:t>
            </a:fld>
            <a:endParaRPr lang="en-SG"/>
          </a:p>
        </p:txBody>
      </p:sp>
    </p:spTree>
    <p:extLst>
      <p:ext uri="{BB962C8B-B14F-4D97-AF65-F5344CB8AC3E}">
        <p14:creationId xmlns:p14="http://schemas.microsoft.com/office/powerpoint/2010/main" val="2790546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870" indent="-356870">
              <a:lnSpc>
                <a:spcPct val="120000"/>
              </a:lnSpc>
              <a:spcBef>
                <a:spcPts val="1000"/>
              </a:spcBef>
              <a:buFont typeface="Arial"/>
              <a:buChar char="•"/>
            </a:pPr>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pPr/>
              <a:t>4</a:t>
            </a:fld>
            <a:endParaRPr lang="en-SG"/>
          </a:p>
        </p:txBody>
      </p:sp>
    </p:spTree>
    <p:extLst>
      <p:ext uri="{BB962C8B-B14F-4D97-AF65-F5344CB8AC3E}">
        <p14:creationId xmlns:p14="http://schemas.microsoft.com/office/powerpoint/2010/main" val="115560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Underwater image enhancement; we had particularly chosen two neural network based models which is CNN and GAN. CNN Extracts spatial hierarchies in images through convolutional layers, making it effective for tasks like denoising, deblurring, and contrast enhancement and they are great at learning local patterns (like edges and textures). GAN models Generates new, realistic images by learning the mapping between low-quality and high-quality images. GANs leverage adversarial loss, where a generator and discriminator compete, leading to highly detailed and visually coherent image enhancements.</a:t>
            </a:r>
          </a:p>
        </p:txBody>
      </p:sp>
      <p:sp>
        <p:nvSpPr>
          <p:cNvPr id="4" name="Slide Number Placeholder 3"/>
          <p:cNvSpPr>
            <a:spLocks noGrp="1"/>
          </p:cNvSpPr>
          <p:nvPr>
            <p:ph type="sldNum" sz="quarter" idx="5"/>
          </p:nvPr>
        </p:nvSpPr>
        <p:spPr/>
        <p:txBody>
          <a:bodyPr/>
          <a:lstStyle/>
          <a:p>
            <a:fld id="{5E13ECD2-14D7-4265-AF23-95505127F74C}" type="slidenum">
              <a:rPr lang="en-SG" smtClean="0"/>
              <a:pPr/>
              <a:t>6</a:t>
            </a:fld>
            <a:endParaRPr lang="en-SG"/>
          </a:p>
        </p:txBody>
      </p:sp>
    </p:spTree>
    <p:extLst>
      <p:ext uri="{BB962C8B-B14F-4D97-AF65-F5344CB8AC3E}">
        <p14:creationId xmlns:p14="http://schemas.microsoft.com/office/powerpoint/2010/main" val="67016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modelling flow where I will be saying a brief concept and idea on how the data is used for training the model.</a:t>
            </a:r>
          </a:p>
          <a:p>
            <a:pPr marL="285750" indent="-285750">
              <a:buFont typeface="Arial"/>
              <a:buChar char="•"/>
            </a:pPr>
            <a:r>
              <a:rPr lang="en-US" b="1"/>
              <a:t>Data Source</a:t>
            </a:r>
            <a:r>
              <a:rPr lang="en-US"/>
              <a:t>: Two sets, Train A and Train B, include sponsor's images and online data.</a:t>
            </a:r>
            <a:endParaRPr lang="en-US">
              <a:ea typeface="Calibri"/>
              <a:cs typeface="Calibri"/>
            </a:endParaRPr>
          </a:p>
          <a:p>
            <a:pPr marL="285750" indent="-285750">
              <a:buFont typeface="Arial"/>
              <a:buChar char="•"/>
            </a:pPr>
            <a:r>
              <a:rPr lang="en-US" b="1"/>
              <a:t>Preprocessing</a:t>
            </a:r>
            <a:r>
              <a:rPr lang="en-US"/>
              <a:t>: Apply enhancement techniques like ICM, UCM, and RGHS on Train A to improve image quality, fusion approach of enhancing the enhanced images through ICM, and the given train B set</a:t>
            </a:r>
            <a:endParaRPr lang="en-US">
              <a:ea typeface="Calibri"/>
              <a:cs typeface="Calibri"/>
            </a:endParaRPr>
          </a:p>
          <a:p>
            <a:pPr marL="285750" indent="-285750">
              <a:buFont typeface="Arial"/>
              <a:buChar char="•"/>
            </a:pPr>
            <a:r>
              <a:rPr lang="en-US" b="1"/>
              <a:t>Unsupervised Learning</a:t>
            </a:r>
            <a:r>
              <a:rPr lang="en-US"/>
              <a:t>: The five preprocessing image methods will be going through unsupervised learning method to select the best image or enhanced train B set. Methods like DBSCAN are used to select the best images.</a:t>
            </a:r>
            <a:endParaRPr lang="en-US">
              <a:ea typeface="Calibri"/>
              <a:cs typeface="Calibri"/>
            </a:endParaRPr>
          </a:p>
          <a:p>
            <a:pPr marL="285750" indent="-285750">
              <a:buFont typeface="Arial"/>
              <a:buChar char="•"/>
            </a:pPr>
            <a:r>
              <a:rPr lang="en-US" b="1"/>
              <a:t>Feature Extraction</a:t>
            </a:r>
            <a:r>
              <a:rPr lang="en-US"/>
              <a:t>: Pretrained models like ResNet-50 extract high-level features.</a:t>
            </a:r>
            <a:endParaRPr lang="en-US">
              <a:ea typeface="Calibri"/>
              <a:cs typeface="Calibri"/>
            </a:endParaRPr>
          </a:p>
          <a:p>
            <a:pPr marL="285750" indent="-285750">
              <a:buFont typeface="Arial"/>
              <a:buChar char="•"/>
            </a:pPr>
            <a:r>
              <a:rPr lang="en-US" b="1"/>
              <a:t>Training</a:t>
            </a:r>
            <a:r>
              <a:rPr lang="en-US"/>
              <a:t>: Models like FUnIE-GAN, </a:t>
            </a:r>
            <a:r>
              <a:rPr lang="en-US" err="1"/>
              <a:t>SeaPixGan</a:t>
            </a:r>
            <a:r>
              <a:rPr lang="en-US"/>
              <a:t>, LDS-net and Deep </a:t>
            </a:r>
            <a:r>
              <a:rPr lang="en-US" err="1"/>
              <a:t>sesr</a:t>
            </a:r>
            <a:r>
              <a:rPr lang="en-US"/>
              <a:t> models are trained to enhance images.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7</a:t>
            </a:fld>
            <a:endParaRPr lang="en-SG"/>
          </a:p>
        </p:txBody>
      </p:sp>
    </p:spTree>
    <p:extLst>
      <p:ext uri="{BB962C8B-B14F-4D97-AF65-F5344CB8AC3E}">
        <p14:creationId xmlns:p14="http://schemas.microsoft.com/office/powerpoint/2010/main" val="2501255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mentioned we are coming up with five preprocessing approaches and from that we select the best images for enhanced train B set.</a:t>
            </a:r>
          </a:p>
          <a:p>
            <a:r>
              <a:rPr lang="en-US"/>
              <a:t>We are using</a:t>
            </a:r>
            <a:endParaRPr lang="en-US">
              <a:ea typeface="Calibri"/>
              <a:cs typeface="Calibri"/>
            </a:endParaRPr>
          </a:p>
          <a:p>
            <a:pPr marL="171450" indent="-171450">
              <a:buFont typeface="Arial"/>
              <a:buChar char="•"/>
            </a:pPr>
            <a:r>
              <a:rPr lang="en-US" b="1"/>
              <a:t>Image Enhancement Techniques</a:t>
            </a:r>
            <a:r>
              <a:rPr lang="en-US"/>
              <a:t>: </a:t>
            </a:r>
            <a:endParaRPr lang="en-US">
              <a:ea typeface="Calibri"/>
              <a:cs typeface="Calibri"/>
            </a:endParaRPr>
          </a:p>
          <a:p>
            <a:pPr marL="628650" lvl="1" indent="-171450">
              <a:buFont typeface="Arial"/>
              <a:buChar char="•"/>
            </a:pPr>
            <a:r>
              <a:rPr lang="en-US" b="1"/>
              <a:t>ICM</a:t>
            </a:r>
            <a:r>
              <a:rPr lang="en-US"/>
              <a:t>: Adjusts brightness, contrast, and color distortion using color space transformations.</a:t>
            </a:r>
            <a:endParaRPr lang="en-US">
              <a:ea typeface="Calibri"/>
              <a:cs typeface="Calibri"/>
            </a:endParaRPr>
          </a:p>
          <a:p>
            <a:pPr marL="628650" lvl="1" indent="-171450">
              <a:buFont typeface="Arial"/>
              <a:buChar char="•"/>
            </a:pPr>
            <a:r>
              <a:rPr lang="en-US" b="1"/>
              <a:t>UCM</a:t>
            </a:r>
            <a:r>
              <a:rPr lang="en-US"/>
              <a:t>: Sharpens images by enhancing edges and details.</a:t>
            </a:r>
            <a:endParaRPr lang="en-US">
              <a:ea typeface="Calibri"/>
              <a:cs typeface="Calibri"/>
            </a:endParaRPr>
          </a:p>
          <a:p>
            <a:pPr marL="628650" lvl="1" indent="-171450">
              <a:buFont typeface="Arial"/>
              <a:buChar char="•"/>
            </a:pPr>
            <a:r>
              <a:rPr lang="en-US" b="1"/>
              <a:t>RGHS</a:t>
            </a:r>
            <a:r>
              <a:rPr lang="en-US"/>
              <a:t>: Combines Retinex theory and histogram stretching to correct illumination and color.</a:t>
            </a:r>
            <a:endParaRPr lang="en-US">
              <a:ea typeface="Calibri"/>
              <a:cs typeface="Calibri"/>
            </a:endParaRPr>
          </a:p>
          <a:p>
            <a:pPr marL="171450" indent="-171450">
              <a:buFont typeface="Arial"/>
              <a:buChar char="•"/>
            </a:pPr>
            <a:r>
              <a:rPr lang="en-US" b="1"/>
              <a:t>Feature Extraction with ResNet</a:t>
            </a:r>
            <a:r>
              <a:rPr lang="en-US"/>
              <a:t>: </a:t>
            </a:r>
            <a:endParaRPr lang="en-US">
              <a:ea typeface="Calibri"/>
              <a:cs typeface="Calibri"/>
            </a:endParaRPr>
          </a:p>
          <a:p>
            <a:pPr marL="628650" lvl="1" indent="-171450">
              <a:buFont typeface="Arial"/>
              <a:buChar char="•"/>
            </a:pPr>
            <a:r>
              <a:rPr lang="en-US"/>
              <a:t>ResNet layers capture sharpness, contrast, and brightness, providing high-level features for downstream tasks.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8</a:t>
            </a:fld>
            <a:endParaRPr lang="en-SG"/>
          </a:p>
        </p:txBody>
      </p:sp>
    </p:spTree>
    <p:extLst>
      <p:ext uri="{BB962C8B-B14F-4D97-AF65-F5344CB8AC3E}">
        <p14:creationId xmlns:p14="http://schemas.microsoft.com/office/powerpoint/2010/main" val="1814273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Goal</a:t>
            </a:r>
            <a:r>
              <a:rPr lang="en-US"/>
              <a:t>: Map low-quality underwater images to high-quality versions using GAN-based image-to-image translation.</a:t>
            </a:r>
          </a:p>
          <a:p>
            <a:pPr marL="285750" lvl="1" indent="-285750">
              <a:buFont typeface="Arial"/>
              <a:buChar char="•"/>
            </a:pPr>
            <a:r>
              <a:rPr lang="en-US" b="1"/>
              <a:t>Generator</a:t>
            </a:r>
            <a:r>
              <a:rPr lang="en-US"/>
              <a:t>: U-Net based, optimized for fast inference.</a:t>
            </a:r>
            <a:endParaRPr lang="en-US">
              <a:ea typeface="Calibri"/>
              <a:cs typeface="Calibri"/>
            </a:endParaRPr>
          </a:p>
          <a:p>
            <a:pPr marL="285750" lvl="1" indent="-285750">
              <a:buFont typeface="Arial"/>
              <a:buChar char="•"/>
            </a:pPr>
            <a:r>
              <a:rPr lang="en-US" b="1"/>
              <a:t>Discriminator</a:t>
            </a:r>
            <a:r>
              <a:rPr lang="en-US"/>
              <a:t>: </a:t>
            </a:r>
            <a:r>
              <a:rPr lang="en-US" err="1"/>
              <a:t>PatchGAN</a:t>
            </a:r>
            <a:r>
              <a:rPr lang="en-US"/>
              <a:t>, which focuses on texture consistency.</a:t>
            </a:r>
            <a:endParaRPr lang="en-US">
              <a:ea typeface="Calibri"/>
              <a:cs typeface="Calibri"/>
            </a:endParaRPr>
          </a:p>
          <a:p>
            <a:pPr marL="285750" indent="-285750">
              <a:buFont typeface="Arial"/>
              <a:buChar char="•"/>
            </a:pPr>
            <a:r>
              <a:rPr lang="en-US" b="1"/>
              <a:t>Loss Functions</a:t>
            </a:r>
            <a:r>
              <a:rPr lang="en-US"/>
              <a:t>: Includes adversarial loss, L1 loss (for global similarity), content loss (to retain structure), and </a:t>
            </a:r>
            <a:r>
              <a:rPr lang="en-US" err="1"/>
              <a:t>PatchGAN</a:t>
            </a:r>
            <a:r>
              <a:rPr lang="en-US"/>
              <a:t> loss.</a:t>
            </a:r>
            <a:endParaRPr lang="en-US">
              <a:ea typeface="Calibri"/>
              <a:cs typeface="Calibri"/>
            </a:endParaRPr>
          </a:p>
          <a:p>
            <a:pPr marL="285750" indent="-285750">
              <a:buFont typeface="Arial"/>
              <a:buChar char="•"/>
            </a:pPr>
            <a:r>
              <a:rPr lang="en-US" b="1"/>
              <a:t>Training Objective</a:t>
            </a:r>
            <a:r>
              <a:rPr lang="en-US"/>
              <a:t>: Minimize GAN loss while balancing other losses to produce realistic, high-quality images.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9</a:t>
            </a:fld>
            <a:endParaRPr lang="en-SG"/>
          </a:p>
        </p:txBody>
      </p:sp>
    </p:spTree>
    <p:extLst>
      <p:ext uri="{BB962C8B-B14F-4D97-AF65-F5344CB8AC3E}">
        <p14:creationId xmlns:p14="http://schemas.microsoft.com/office/powerpoint/2010/main" val="181365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a:t>raining Process:</a:t>
            </a:r>
          </a:p>
          <a:p>
            <a:pPr>
              <a:buFont typeface="Arial" panose="020B0604020202020204" pitchFamily="34" charset="0"/>
              <a:buChar char="•"/>
            </a:pPr>
            <a:r>
              <a:rPr lang="en-SG" b="1"/>
              <a:t>(a) Generator Training</a:t>
            </a:r>
            <a:r>
              <a:rPr lang="en-SG"/>
              <a:t>:</a:t>
            </a:r>
          </a:p>
          <a:p>
            <a:pPr marL="742950" lvl="1" indent="-285750">
              <a:buFont typeface="Arial" panose="020B0604020202020204" pitchFamily="34" charset="0"/>
              <a:buChar char="•"/>
            </a:pPr>
            <a:r>
              <a:rPr lang="en-SG"/>
              <a:t>Generator produces enhanced images.</a:t>
            </a:r>
          </a:p>
          <a:p>
            <a:pPr marL="742950" lvl="1" indent="-285750">
              <a:buFont typeface="Arial" panose="020B0604020202020204" pitchFamily="34" charset="0"/>
              <a:buChar char="•"/>
            </a:pPr>
            <a:r>
              <a:rPr lang="en-SG"/>
              <a:t>Loss = L1 (pixel-wise difference) + Adversarial loss.</a:t>
            </a:r>
          </a:p>
          <a:p>
            <a:pPr marL="742950" lvl="1" indent="-285750">
              <a:buFont typeface="Arial" panose="020B0604020202020204" pitchFamily="34" charset="0"/>
              <a:buChar char="•"/>
            </a:pPr>
            <a:r>
              <a:rPr lang="en-SG"/>
              <a:t>Gradients applied to update generator weights.</a:t>
            </a:r>
          </a:p>
          <a:p>
            <a:pPr>
              <a:buFont typeface="Arial" panose="020B0604020202020204" pitchFamily="34" charset="0"/>
              <a:buChar char="•"/>
            </a:pPr>
            <a:r>
              <a:rPr lang="en-SG" b="1"/>
              <a:t>(b) Discriminator Training</a:t>
            </a:r>
            <a:r>
              <a:rPr lang="en-SG"/>
              <a:t>:</a:t>
            </a:r>
          </a:p>
          <a:p>
            <a:pPr marL="742950" lvl="1" indent="-285750">
              <a:buFont typeface="Arial" panose="020B0604020202020204" pitchFamily="34" charset="0"/>
              <a:buChar char="•"/>
            </a:pPr>
            <a:r>
              <a:rPr lang="en-SG"/>
              <a:t>Trains to classify real images as real (1s) and generated as fake (0s).</a:t>
            </a:r>
          </a:p>
          <a:p>
            <a:pPr marL="742950" lvl="1" indent="-285750">
              <a:buFont typeface="Arial" panose="020B0604020202020204" pitchFamily="34" charset="0"/>
              <a:buChar char="•"/>
            </a:pPr>
            <a:r>
              <a:rPr lang="en-SG"/>
              <a:t>Feedback refines the generator’s performance.</a:t>
            </a:r>
          </a:p>
          <a:p>
            <a:endParaRPr lang="en-GB"/>
          </a:p>
        </p:txBody>
      </p:sp>
      <p:sp>
        <p:nvSpPr>
          <p:cNvPr id="4" name="Slide Number Placeholder 3"/>
          <p:cNvSpPr>
            <a:spLocks noGrp="1"/>
          </p:cNvSpPr>
          <p:nvPr>
            <p:ph type="sldNum" sz="quarter" idx="5"/>
          </p:nvPr>
        </p:nvSpPr>
        <p:spPr/>
        <p:txBody>
          <a:bodyPr/>
          <a:lstStyle/>
          <a:p>
            <a:fld id="{5E13ECD2-14D7-4265-AF23-95505127F74C}" type="slidenum">
              <a:rPr lang="en-SG" smtClean="0"/>
              <a:pPr/>
              <a:t>10</a:t>
            </a:fld>
            <a:endParaRPr lang="en-SG"/>
          </a:p>
        </p:txBody>
      </p:sp>
    </p:spTree>
    <p:extLst>
      <p:ext uri="{BB962C8B-B14F-4D97-AF65-F5344CB8AC3E}">
        <p14:creationId xmlns:p14="http://schemas.microsoft.com/office/powerpoint/2010/main" val="307776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8D5D83F1-BF6E-4A98-8153-BAC9ABDE7CE3}" type="datetimeFigureOut">
              <a:rPr lang="en-US" dirty="0"/>
              <a:t>9/29/24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14523765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ED9BE5A2-57A1-4629-B29D-D386573AF9F3}" type="datetimeFigureOut">
              <a:rPr lang="en-US" dirty="0"/>
              <a:t>9/29/24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273319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A3A72485-1B57-41B4-A998-97848CC136C2}" type="datetimeFigureOut">
              <a:rPr lang="en-US" dirty="0"/>
              <a:t>9/29/24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239390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a:t>Title</a:t>
            </a:r>
          </a:p>
        </p:txBody>
      </p:sp>
      <p:sp>
        <p:nvSpPr>
          <p:cNvPr id="8" name="Content Placeholder 7"/>
          <p:cNvSpPr>
            <a:spLocks noGrp="1"/>
          </p:cNvSpPr>
          <p:nvPr>
            <p:ph sz="quarter" idx="13" hasCustomPrompt="1"/>
          </p:nvPr>
        </p:nvSpPr>
        <p:spPr>
          <a:xfrm>
            <a:off x="838200" y="1182208"/>
            <a:ext cx="10515600" cy="4651375"/>
          </a:xfrm>
        </p:spPr>
        <p:txBody>
          <a:bodyPr/>
          <a:lstStyle>
            <a:lvl1pPr marL="357179" indent="-357179">
              <a:lnSpc>
                <a:spcPct val="120000"/>
              </a:lnSpc>
              <a:defRPr b="1">
                <a:solidFill>
                  <a:srgbClr val="F58220"/>
                </a:solidFill>
                <a:latin typeface="+mj-lt"/>
              </a:defRPr>
            </a:lvl1pPr>
            <a:lvl2pPr marL="804843" indent="-447663">
              <a:lnSpc>
                <a:spcPct val="120000"/>
              </a:lnSpc>
              <a:defRPr>
                <a:solidFill>
                  <a:schemeClr val="tx1">
                    <a:lumMod val="75000"/>
                    <a:lumOff val="25000"/>
                  </a:schemeClr>
                </a:solidFill>
                <a:latin typeface="+mj-lt"/>
              </a:defRPr>
            </a:lvl2pPr>
            <a:lvl3pPr marL="1163610" indent="-358766">
              <a:lnSpc>
                <a:spcPct val="120000"/>
              </a:lnSpc>
              <a:defRPr>
                <a:solidFill>
                  <a:schemeClr val="tx1">
                    <a:lumMod val="75000"/>
                    <a:lumOff val="25000"/>
                  </a:schemeClr>
                </a:solidFill>
                <a:latin typeface="+mj-lt"/>
              </a:defRPr>
            </a:lvl3pPr>
            <a:lvl4pPr marL="1520787" indent="-357179">
              <a:lnSpc>
                <a:spcPct val="120000"/>
              </a:lnSpc>
              <a:buFont typeface="Arial" panose="020B0604020202020204" pitchFamily="34" charset="0"/>
              <a:buChar char="─"/>
              <a:defRPr>
                <a:solidFill>
                  <a:schemeClr val="tx1">
                    <a:lumMod val="75000"/>
                    <a:lumOff val="25000"/>
                  </a:schemeClr>
                </a:solidFill>
                <a:latin typeface="+mj-lt"/>
              </a:defRPr>
            </a:lvl4pPr>
            <a:lvl5pPr>
              <a:defRPr>
                <a:solidFill>
                  <a:schemeClr val="tx1">
                    <a:lumMod val="75000"/>
                    <a:lumOff val="25000"/>
                  </a:schemeClr>
                </a:solidFill>
              </a:defRPr>
            </a:lvl5pPr>
          </a:lstStyle>
          <a:p>
            <a:pPr lvl="0"/>
            <a:r>
              <a:rPr lang="en-US"/>
              <a:t>Level 1</a:t>
            </a:r>
          </a:p>
          <a:p>
            <a:pPr lvl="1"/>
            <a:r>
              <a:rPr lang="en-US"/>
              <a:t>Level 2</a:t>
            </a:r>
          </a:p>
          <a:p>
            <a:pPr lvl="2"/>
            <a:r>
              <a:rPr lang="en-US"/>
              <a:t>Level 3</a:t>
            </a:r>
          </a:p>
          <a:p>
            <a:pPr lvl="3"/>
            <a:r>
              <a:rPr lang="en-US"/>
              <a:t>Level 4</a:t>
            </a:r>
          </a:p>
        </p:txBody>
      </p:sp>
      <p:sp>
        <p:nvSpPr>
          <p:cNvPr id="6" name="Date Placeholder 5"/>
          <p:cNvSpPr>
            <a:spLocks noGrp="1"/>
          </p:cNvSpPr>
          <p:nvPr>
            <p:ph type="dt" sz="half" idx="14"/>
          </p:nvPr>
        </p:nvSpPr>
        <p:spPr/>
        <p:txBody>
          <a:bodyPr/>
          <a:lstStyle/>
          <a:p>
            <a:r>
              <a:rPr lang="en-US"/>
              <a:t>(Total Slides=5) &lt;Project code, file name, version&gt;</a:t>
            </a:r>
            <a:endParaRPr lang="en-SG"/>
          </a:p>
        </p:txBody>
      </p:sp>
      <p:sp>
        <p:nvSpPr>
          <p:cNvPr id="11" name="Footer Placeholder 10"/>
          <p:cNvSpPr>
            <a:spLocks noGrp="1"/>
          </p:cNvSpPr>
          <p:nvPr>
            <p:ph type="ftr" sz="quarter" idx="15"/>
          </p:nvPr>
        </p:nvSpPr>
        <p:spPr/>
        <p:txBody>
          <a:bodyPr/>
          <a:lstStyle/>
          <a:p>
            <a:pPr algn="l"/>
            <a:r>
              <a:rPr lang="en-SG" sz="1000"/>
              <a:t>© National University of Singapore</a:t>
            </a:r>
            <a:endParaRPr lang="en-SG"/>
          </a:p>
        </p:txBody>
      </p:sp>
      <p:sp>
        <p:nvSpPr>
          <p:cNvPr id="12" name="Slide Number Placeholder 11"/>
          <p:cNvSpPr>
            <a:spLocks noGrp="1"/>
          </p:cNvSpPr>
          <p:nvPr>
            <p:ph type="sldNum" sz="quarter" idx="16"/>
          </p:nvPr>
        </p:nvSpPr>
        <p:spPr/>
        <p:txBody>
          <a:bodyPr/>
          <a:lstStyle/>
          <a:p>
            <a:fld id="{2F63C605-4FC6-46DE-BC90-871762EA3F52}" type="slidenum">
              <a:rPr lang="en-SG" smtClean="0"/>
              <a:pPr/>
              <a:t>‹#›</a:t>
            </a:fld>
            <a:endParaRPr lang="en-SG"/>
          </a:p>
        </p:txBody>
      </p:sp>
      <p:pic>
        <p:nvPicPr>
          <p:cNvPr id="9" name="Picture 8" descr="Text, logo&#10;&#10;Description automatically generated">
            <a:extLst>
              <a:ext uri="{FF2B5EF4-FFF2-40B4-BE49-F238E27FC236}">
                <a16:creationId xmlns:a16="http://schemas.microsoft.com/office/drawing/2014/main" id="{8EE0D354-462B-4E63-973E-1AD5F32FEBF6}"/>
              </a:ext>
            </a:extLst>
          </p:cNvPr>
          <p:cNvPicPr>
            <a:picLocks noChangeAspect="1"/>
          </p:cNvPicPr>
          <p:nvPr userDrawn="1"/>
        </p:nvPicPr>
        <p:blipFill>
          <a:blip r:embed="rId2"/>
          <a:stretch>
            <a:fillRect/>
          </a:stretch>
        </p:blipFill>
        <p:spPr>
          <a:xfrm>
            <a:off x="9600129" y="111426"/>
            <a:ext cx="2591871" cy="954657"/>
          </a:xfrm>
          <a:prstGeom prst="rect">
            <a:avLst/>
          </a:prstGeom>
        </p:spPr>
      </p:pic>
    </p:spTree>
    <p:extLst>
      <p:ext uri="{BB962C8B-B14F-4D97-AF65-F5344CB8AC3E}">
        <p14:creationId xmlns:p14="http://schemas.microsoft.com/office/powerpoint/2010/main" val="107846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BA576E92-E5C8-4FF8-B2BE-A516F6A1724E}" type="datetimeFigureOut">
              <a:rPr lang="en-US" dirty="0"/>
              <a:t>9/29/24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669854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6DDB232-C681-46A2-B21F-2BD21E9CA134}" type="datetimeFigureOut">
              <a:rPr lang="en-US" dirty="0"/>
              <a:t>9/29/24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2384120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30ABE26E-66F9-4E5F-9E07-CA7CDB200281}" type="datetimeFigureOut">
              <a:rPr lang="en-US" dirty="0"/>
              <a:t>9/29/24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4186114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85A1A01C-F286-49E7-998E-3D5BB613F99A}" type="datetimeFigureOut">
              <a:rPr lang="en-US" dirty="0"/>
              <a:t>9/29/24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613544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7CC2C0A-F771-42D9-AAB0-90C3A2B0FEAD}" type="datetimeFigureOut">
              <a:rPr lang="en-US" dirty="0"/>
              <a:t>9/29/24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62087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2CA2A270-409D-4410-9649-B7481576446C}" type="datetimeFigureOut">
              <a:rPr lang="en-US" dirty="0"/>
              <a:t>9/29/24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649648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42200AA3-798A-4433-8927-6E115914B6EF}" type="datetimeFigureOut">
              <a:rPr lang="en-US" dirty="0"/>
              <a:t>9/29/24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116927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36322871-0F85-43DC-99D7-CA8E7437E2EC}" type="datetimeFigureOut">
              <a:rPr lang="en-US" dirty="0"/>
              <a:t>9/29/24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803552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E857DF4D-D974-434D-9D64-40B7405DF5F0}" type="datetimeFigureOut">
              <a:rPr lang="en-US" dirty="0"/>
              <a:t>9/29/24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dirty="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47385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hdr="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pos="576">
          <p15:clr>
            <a:srgbClr val="F26B43"/>
          </p15:clr>
        </p15:guide>
        <p15:guide id="6" orient="horz"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hyperlink" Target="https://irvlab.cs.umn.edu/resources/euvp-dataset"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l="-7000" r="-7000"/>
          </a:stretch>
        </a:blipFill>
        <a:effectLst/>
      </p:bgPr>
    </p:bg>
    <p:spTree>
      <p:nvGrpSpPr>
        <p:cNvPr id="1" name=""/>
        <p:cNvGrpSpPr/>
        <p:nvPr/>
      </p:nvGrpSpPr>
      <p:grpSpPr>
        <a:xfrm>
          <a:off x="0" y="0"/>
          <a:ext cx="0" cy="0"/>
          <a:chOff x="0" y="0"/>
          <a:chExt cx="0" cy="0"/>
        </a:xfrm>
      </p:grpSpPr>
      <p:pic>
        <p:nvPicPr>
          <p:cNvPr id="10" name="Graphic 9" descr="Koi with solid fill">
            <a:extLst>
              <a:ext uri="{FF2B5EF4-FFF2-40B4-BE49-F238E27FC236}">
                <a16:creationId xmlns:a16="http://schemas.microsoft.com/office/drawing/2014/main" id="{0ED0F92E-1159-ED62-A51E-C3E9BA4FB1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3107" y="1070484"/>
            <a:ext cx="914400" cy="914400"/>
          </a:xfrm>
          <a:prstGeom prst="rect">
            <a:avLst/>
          </a:prstGeom>
        </p:spPr>
      </p:pic>
      <p:sp>
        <p:nvSpPr>
          <p:cNvPr id="2" name="Title 1"/>
          <p:cNvSpPr>
            <a:spLocks noGrp="1"/>
          </p:cNvSpPr>
          <p:nvPr>
            <p:ph type="title"/>
          </p:nvPr>
        </p:nvSpPr>
        <p:spPr>
          <a:xfrm>
            <a:off x="103418" y="250833"/>
            <a:ext cx="8873122" cy="1207775"/>
          </a:xfrm>
        </p:spPr>
        <p:txBody>
          <a:bodyPr>
            <a:normAutofit/>
          </a:bodyPr>
          <a:lstStyle/>
          <a:p>
            <a:r>
              <a:rPr lang="en-US">
                <a:ea typeface="+mj-lt"/>
                <a:cs typeface="Arial"/>
              </a:rPr>
              <a:t>NUS-ISS-ISY5002-PRS-PracticeModule</a:t>
            </a:r>
            <a:endParaRPr lang="en-US"/>
          </a:p>
        </p:txBody>
      </p:sp>
      <p:sp>
        <p:nvSpPr>
          <p:cNvPr id="3" name="Content Placeholder 2"/>
          <p:cNvSpPr>
            <a:spLocks noGrp="1"/>
          </p:cNvSpPr>
          <p:nvPr>
            <p:ph sz="quarter" idx="13"/>
          </p:nvPr>
        </p:nvSpPr>
        <p:spPr>
          <a:xfrm>
            <a:off x="3470028" y="1451621"/>
            <a:ext cx="4185063" cy="932151"/>
          </a:xfrm>
        </p:spPr>
        <p:txBody>
          <a:bodyPr vert="horz" lIns="91440" tIns="45720" rIns="91440" bIns="45720" rtlCol="0" anchor="t">
            <a:noAutofit/>
          </a:bodyPr>
          <a:lstStyle/>
          <a:p>
            <a:pPr marL="0" indent="0">
              <a:buNone/>
            </a:pPr>
            <a:r>
              <a:rPr lang="en-US" sz="4800">
                <a:solidFill>
                  <a:srgbClr val="376EA5"/>
                </a:solidFill>
                <a:ea typeface="+mj-lt"/>
                <a:cs typeface="+mj-lt"/>
              </a:rPr>
              <a:t> </a:t>
            </a:r>
            <a:r>
              <a:rPr lang="en-US" sz="4800">
                <a:solidFill>
                  <a:srgbClr val="3D5C7A"/>
                </a:solidFill>
                <a:latin typeface="Sabon Next LT"/>
                <a:ea typeface="+mj-lt"/>
                <a:cs typeface="+mj-lt"/>
              </a:rPr>
              <a:t>MarineVision</a:t>
            </a:r>
            <a:endParaRPr lang="en-US" sz="4800">
              <a:solidFill>
                <a:srgbClr val="3D5C7A"/>
              </a:solidFill>
              <a:latin typeface="Gabriola"/>
              <a:ea typeface="+mj-lt"/>
              <a:cs typeface="+mj-lt"/>
            </a:endParaRPr>
          </a:p>
          <a:p>
            <a:pPr marL="0" indent="0">
              <a:buNone/>
            </a:pPr>
            <a:endParaRPr lang="en-US">
              <a:solidFill>
                <a:schemeClr val="accent6">
                  <a:lumMod val="76000"/>
                </a:schemeClr>
              </a:solidFill>
              <a:cs typeface="Arial"/>
            </a:endParaRPr>
          </a:p>
          <a:p>
            <a:pPr marL="0" indent="0">
              <a:buNone/>
            </a:pPr>
            <a:endParaRPr lang="en-US" b="1">
              <a:solidFill>
                <a:schemeClr val="accent6">
                  <a:lumMod val="76000"/>
                </a:schemeClr>
              </a:solidFill>
            </a:endParaRPr>
          </a:p>
        </p:txBody>
      </p:sp>
      <p:sp>
        <p:nvSpPr>
          <p:cNvPr id="6" name="Footer Placeholder 7"/>
          <p:cNvSpPr>
            <a:spLocks noGrp="1"/>
          </p:cNvSpPr>
          <p:nvPr>
            <p:ph type="ftr" sz="quarter" idx="15"/>
          </p:nvPr>
        </p:nvSpPr>
        <p:spPr>
          <a:xfrm>
            <a:off x="7158789" y="6354207"/>
            <a:ext cx="4010685" cy="315645"/>
          </a:xfrm>
        </p:spPr>
        <p:txBody>
          <a:bodyPr/>
          <a:lstStyle/>
          <a:p>
            <a:pPr algn="l"/>
            <a:r>
              <a:rPr lang="en-SG" sz="1050">
                <a:solidFill>
                  <a:srgbClr val="354350"/>
                </a:solidFill>
              </a:rPr>
              <a:t>© National University of Singapore</a:t>
            </a:r>
            <a:endParaRPr lang="en-SG" sz="1400">
              <a:solidFill>
                <a:srgbClr val="354350"/>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1</a:t>
            </a:fld>
            <a:endParaRPr lang="en-SG"/>
          </a:p>
        </p:txBody>
      </p:sp>
      <p:sp>
        <p:nvSpPr>
          <p:cNvPr id="4" name="TextBox 3">
            <a:extLst>
              <a:ext uri="{FF2B5EF4-FFF2-40B4-BE49-F238E27FC236}">
                <a16:creationId xmlns:a16="http://schemas.microsoft.com/office/drawing/2014/main" id="{0C944FBD-63F9-82C7-DEFC-D01C326D143B}"/>
              </a:ext>
            </a:extLst>
          </p:cNvPr>
          <p:cNvSpPr txBox="1"/>
          <p:nvPr/>
        </p:nvSpPr>
        <p:spPr>
          <a:xfrm>
            <a:off x="3259802" y="2890096"/>
            <a:ext cx="514013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cs typeface="Segoe UI"/>
            </a:endParaRPr>
          </a:p>
          <a:p>
            <a:pPr marL="357505" lvl="1"/>
            <a:r>
              <a:rPr lang="en-US" sz="2000" err="1">
                <a:solidFill>
                  <a:srgbClr val="354350"/>
                </a:solidFill>
                <a:cs typeface="Arial"/>
              </a:rPr>
              <a:t>Ashiwin</a:t>
            </a:r>
            <a:r>
              <a:rPr lang="en-US" sz="2000">
                <a:solidFill>
                  <a:srgbClr val="354350"/>
                </a:solidFill>
                <a:cs typeface="Arial"/>
              </a:rPr>
              <a:t> Rajendran    (A0291191E)​</a:t>
            </a:r>
          </a:p>
          <a:p>
            <a:pPr marL="357505" lvl="1"/>
            <a:r>
              <a:rPr lang="en-US" sz="2000">
                <a:solidFill>
                  <a:srgbClr val="354350"/>
                </a:solidFill>
                <a:cs typeface="Arial"/>
              </a:rPr>
              <a:t>Jithin Krishnan    (A0249481W)​</a:t>
            </a:r>
          </a:p>
          <a:p>
            <a:pPr marL="357505" lvl="1"/>
            <a:r>
              <a:rPr lang="en-US" sz="2000">
                <a:solidFill>
                  <a:srgbClr val="354350"/>
                </a:solidFill>
                <a:cs typeface="Arial"/>
              </a:rPr>
              <a:t>Prem </a:t>
            </a:r>
            <a:r>
              <a:rPr lang="en-US" sz="2000" err="1">
                <a:solidFill>
                  <a:srgbClr val="354350"/>
                </a:solidFill>
                <a:cs typeface="Arial"/>
              </a:rPr>
              <a:t>Varijakzhan</a:t>
            </a:r>
            <a:r>
              <a:rPr lang="en-US" sz="2000">
                <a:solidFill>
                  <a:srgbClr val="354350"/>
                </a:solidFill>
                <a:cs typeface="Arial"/>
              </a:rPr>
              <a:t>   (A0291913B)​</a:t>
            </a:r>
          </a:p>
          <a:p>
            <a:pPr marL="357505" lvl="1"/>
            <a:r>
              <a:rPr lang="en-US" sz="2000">
                <a:solidFill>
                  <a:srgbClr val="354350"/>
                </a:solidFill>
                <a:cs typeface="Arial"/>
              </a:rPr>
              <a:t>Shankar Sai Ganesh  (A0168149U)​</a:t>
            </a:r>
            <a:endParaRPr lang="en-US" sz="2000">
              <a:cs typeface="Arial"/>
            </a:endParaRPr>
          </a:p>
        </p:txBody>
      </p:sp>
      <p:sp>
        <p:nvSpPr>
          <p:cNvPr id="8" name="TextBox 7">
            <a:extLst>
              <a:ext uri="{FF2B5EF4-FFF2-40B4-BE49-F238E27FC236}">
                <a16:creationId xmlns:a16="http://schemas.microsoft.com/office/drawing/2014/main" id="{A19ED9D6-583F-F3EB-EB21-89A53D7D6BA0}"/>
              </a:ext>
            </a:extLst>
          </p:cNvPr>
          <p:cNvSpPr txBox="1"/>
          <p:nvPr/>
        </p:nvSpPr>
        <p:spPr>
          <a:xfrm>
            <a:off x="2709333" y="2220148"/>
            <a:ext cx="5706533"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2379CF"/>
                </a:solidFill>
                <a:latin typeface="Gabriola"/>
              </a:rPr>
              <a:t>  Advanced Deep Learning Techniques to Enhance Underwater Video Footages for Improved Marine Object Identification</a:t>
            </a:r>
            <a:endParaRPr lang="en-US" sz="1100">
              <a:latin typeface="Gabriola"/>
            </a:endParaRPr>
          </a:p>
          <a:p>
            <a:pPr algn="l"/>
            <a:endParaRPr lang="en-US"/>
          </a:p>
        </p:txBody>
      </p:sp>
    </p:spTree>
    <p:extLst>
      <p:ext uri="{BB962C8B-B14F-4D97-AF65-F5344CB8AC3E}">
        <p14:creationId xmlns:p14="http://schemas.microsoft.com/office/powerpoint/2010/main" val="370181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ABD8F-C118-8393-B46C-1995CFD144A0}"/>
              </a:ext>
            </a:extLst>
          </p:cNvPr>
          <p:cNvSpPr>
            <a:spLocks noGrp="1"/>
          </p:cNvSpPr>
          <p:nvPr>
            <p:ph type="title"/>
          </p:nvPr>
        </p:nvSpPr>
        <p:spPr/>
        <p:txBody>
          <a:bodyPr>
            <a:normAutofit fontScale="90000"/>
          </a:bodyPr>
          <a:lstStyle/>
          <a:p>
            <a:r>
              <a:rPr lang="en-US">
                <a:ea typeface="+mj-lt"/>
                <a:cs typeface="+mj-lt"/>
              </a:rPr>
              <a:t>Image Enhancement Model – Sea-Pix-Gan</a:t>
            </a:r>
            <a:endParaRPr lang="en-US" dirty="0"/>
          </a:p>
        </p:txBody>
      </p:sp>
      <p:sp>
        <p:nvSpPr>
          <p:cNvPr id="3" name="Content Placeholder 2">
            <a:extLst>
              <a:ext uri="{FF2B5EF4-FFF2-40B4-BE49-F238E27FC236}">
                <a16:creationId xmlns:a16="http://schemas.microsoft.com/office/drawing/2014/main" id="{0A5528DB-1121-0D93-FAD5-15065B6B9DE9}"/>
              </a:ext>
            </a:extLst>
          </p:cNvPr>
          <p:cNvSpPr>
            <a:spLocks noGrp="1"/>
          </p:cNvSpPr>
          <p:nvPr>
            <p:ph sz="quarter" idx="13"/>
          </p:nvPr>
        </p:nvSpPr>
        <p:spPr>
          <a:xfrm>
            <a:off x="838200" y="1182208"/>
            <a:ext cx="8129337" cy="4651375"/>
          </a:xfrm>
        </p:spPr>
        <p:txBody>
          <a:bodyPr vert="horz" lIns="91440" tIns="45720" rIns="91440" bIns="45720" rtlCol="0" anchor="t">
            <a:normAutofit/>
          </a:bodyPr>
          <a:lstStyle/>
          <a:p>
            <a:pPr marL="195580" indent="0">
              <a:buNone/>
            </a:pPr>
            <a:r>
              <a:rPr lang="en-SG" sz="1200">
                <a:solidFill>
                  <a:schemeClr val="tx1"/>
                </a:solidFill>
              </a:rPr>
              <a:t>Sea-</a:t>
            </a:r>
            <a:r>
              <a:rPr lang="en-SG" sz="1200" err="1">
                <a:solidFill>
                  <a:schemeClr val="tx1"/>
                </a:solidFill>
              </a:rPr>
              <a:t>Pix</a:t>
            </a:r>
            <a:r>
              <a:rPr lang="en-SG" sz="1200">
                <a:solidFill>
                  <a:schemeClr val="tx1"/>
                </a:solidFill>
              </a:rPr>
              <a:t>-GAN is a deep learning model designed to enhance underwater images by addressing challenges </a:t>
            </a:r>
            <a:r>
              <a:rPr lang="en-SG" sz="1200" b="0">
                <a:solidFill>
                  <a:schemeClr val="tx1"/>
                </a:solidFill>
              </a:rPr>
              <a:t>like poor visibility, colour distortions, and lack of contrast.</a:t>
            </a:r>
          </a:p>
          <a:p>
            <a:pPr marL="642620" indent="-447040">
              <a:buFont typeface="Wingdings" panose="020B0604020202020204" pitchFamily="34" charset="0"/>
              <a:buChar char="v"/>
            </a:pPr>
            <a:r>
              <a:rPr lang="en-SG" sz="1200">
                <a:solidFill>
                  <a:srgbClr val="173F7E"/>
                </a:solidFill>
              </a:rPr>
              <a:t>Key Components:</a:t>
            </a:r>
          </a:p>
          <a:p>
            <a:pPr marL="1090295" lvl="1" indent="-685800">
              <a:buFont typeface="Courier New" panose="020B0604020202020204" pitchFamily="34" charset="0"/>
              <a:buChar char="o"/>
            </a:pPr>
            <a:r>
              <a:rPr lang="en-SG" sz="1200" b="1">
                <a:solidFill>
                  <a:schemeClr val="tx1"/>
                </a:solidFill>
              </a:rPr>
              <a:t>Input Image (x): Low-quality underwater image needing enhancement.</a:t>
            </a:r>
            <a:endParaRPr lang="en-SG" sz="1200" b="0">
              <a:solidFill>
                <a:schemeClr val="tx1"/>
              </a:solidFill>
            </a:endParaRPr>
          </a:p>
          <a:p>
            <a:pPr marL="1090295" lvl="1" indent="-685800">
              <a:buFont typeface="Courier New" panose="020B0604020202020204" pitchFamily="34" charset="0"/>
              <a:buChar char="o"/>
            </a:pPr>
            <a:r>
              <a:rPr lang="en-SG" sz="1200" b="1">
                <a:solidFill>
                  <a:schemeClr val="tx1"/>
                </a:solidFill>
              </a:rPr>
              <a:t>Ground Truth Image (y): </a:t>
            </a:r>
            <a:r>
              <a:rPr lang="en-SG" sz="1200">
                <a:solidFill>
                  <a:schemeClr val="tx1"/>
                </a:solidFill>
              </a:rPr>
              <a:t>High-quality reference image for training.</a:t>
            </a:r>
          </a:p>
          <a:p>
            <a:pPr marL="1090295" lvl="1" indent="-685800">
              <a:buFont typeface="Courier New" panose="020B0604020202020204" pitchFamily="34" charset="0"/>
              <a:buChar char="o"/>
            </a:pPr>
            <a:r>
              <a:rPr lang="en-SG" sz="1200" b="1">
                <a:solidFill>
                  <a:schemeClr val="tx1"/>
                </a:solidFill>
              </a:rPr>
              <a:t>Generator:</a:t>
            </a:r>
          </a:p>
          <a:p>
            <a:pPr marL="1448435" lvl="2" indent="-447040">
              <a:buFont typeface="Wingdings" panose="020B0604020202020204" pitchFamily="34" charset="0"/>
              <a:buChar char="ü"/>
            </a:pPr>
            <a:r>
              <a:rPr lang="en-SG" sz="1200">
                <a:solidFill>
                  <a:schemeClr val="tx1"/>
                </a:solidFill>
              </a:rPr>
              <a:t>Enhances low-quality images to match the high-quality reference.</a:t>
            </a:r>
          </a:p>
          <a:p>
            <a:pPr marL="1448435" lvl="2" indent="-447040">
              <a:buFont typeface="Wingdings" panose="020B0604020202020204" pitchFamily="34" charset="0"/>
              <a:buChar char="ü"/>
            </a:pPr>
            <a:r>
              <a:rPr lang="en-SG" sz="1200">
                <a:solidFill>
                  <a:schemeClr val="tx1"/>
                </a:solidFill>
              </a:rPr>
              <a:t>Uses a U-Net-like architecture to capture fine details and high-level features.</a:t>
            </a:r>
          </a:p>
          <a:p>
            <a:pPr marL="1448435" lvl="2" indent="-447040">
              <a:buFont typeface="Wingdings" panose="020B0604020202020204" pitchFamily="34" charset="0"/>
              <a:buChar char="ü"/>
            </a:pPr>
            <a:r>
              <a:rPr lang="en-SG" sz="1200">
                <a:solidFill>
                  <a:schemeClr val="tx1"/>
                </a:solidFill>
              </a:rPr>
              <a:t>Trained with adversarial loss (L_CGAN) and L1 loss for realism and fidelity.</a:t>
            </a:r>
          </a:p>
          <a:p>
            <a:pPr marL="1089660" lvl="1" indent="-685800">
              <a:buFont typeface="Courier New" panose="020B0604020202020204" pitchFamily="34" charset="0"/>
              <a:buChar char="o"/>
            </a:pPr>
            <a:r>
              <a:rPr lang="en-SG" sz="1200" b="1">
                <a:solidFill>
                  <a:schemeClr val="tx1"/>
                </a:solidFill>
              </a:rPr>
              <a:t>Discriminator:</a:t>
            </a:r>
          </a:p>
          <a:p>
            <a:pPr marL="1448435" lvl="2" indent="-447040">
              <a:buFont typeface="Wingdings" panose="020B0604020202020204" pitchFamily="34" charset="0"/>
              <a:buChar char="ü"/>
            </a:pPr>
            <a:r>
              <a:rPr lang="en-SG" sz="1200">
                <a:solidFill>
                  <a:schemeClr val="tx1"/>
                </a:solidFill>
              </a:rPr>
              <a:t>Distinguishes between real high-quality and generated images.</a:t>
            </a:r>
          </a:p>
          <a:p>
            <a:pPr marL="1448435" lvl="2" indent="-447040">
              <a:buFont typeface="Wingdings" panose="020B0604020202020204" pitchFamily="34" charset="0"/>
              <a:buChar char="ü"/>
            </a:pPr>
            <a:r>
              <a:rPr lang="en-SG" sz="1200">
                <a:solidFill>
                  <a:schemeClr val="tx1"/>
                </a:solidFill>
              </a:rPr>
              <a:t>Provides feedback to improve the generator.</a:t>
            </a:r>
          </a:p>
          <a:p>
            <a:pPr marL="641985" indent="-447040">
              <a:buFont typeface="Wingdings" panose="020B0604020202020204" pitchFamily="34" charset="0"/>
              <a:buChar char="v"/>
            </a:pPr>
            <a:r>
              <a:rPr lang="en-SG" sz="1200">
                <a:solidFill>
                  <a:srgbClr val="173F7E"/>
                </a:solidFill>
              </a:rPr>
              <a:t>Challenges Addressed:</a:t>
            </a:r>
            <a:endParaRPr lang="en-SG" sz="1200" b="0">
              <a:solidFill>
                <a:schemeClr val="tx1"/>
              </a:solidFill>
            </a:endParaRPr>
          </a:p>
          <a:p>
            <a:pPr marL="1089660" lvl="1" indent="-685800">
              <a:buFont typeface="Courier New" panose="020B0604020202020204" pitchFamily="34" charset="0"/>
              <a:buChar char="o"/>
            </a:pPr>
            <a:r>
              <a:rPr lang="en-SG" sz="1200" b="1">
                <a:solidFill>
                  <a:schemeClr val="tx1"/>
                </a:solidFill>
              </a:rPr>
              <a:t>Lighting: </a:t>
            </a:r>
            <a:r>
              <a:rPr lang="en-SG" sz="1200">
                <a:solidFill>
                  <a:schemeClr val="tx1"/>
                </a:solidFill>
              </a:rPr>
              <a:t>Compensates for inconsistent underwater lighting conditions.</a:t>
            </a:r>
          </a:p>
          <a:p>
            <a:pPr marL="1089660" lvl="1" indent="-685800">
              <a:buFont typeface="Courier New" panose="020B0604020202020204" pitchFamily="34" charset="0"/>
              <a:buChar char="o"/>
            </a:pPr>
            <a:r>
              <a:rPr lang="en-SG" sz="1200" b="1">
                <a:solidFill>
                  <a:schemeClr val="tx1"/>
                </a:solidFill>
              </a:rPr>
              <a:t>Colour Restoration: </a:t>
            </a:r>
            <a:r>
              <a:rPr lang="en-SG" sz="1200">
                <a:solidFill>
                  <a:schemeClr val="tx1"/>
                </a:solidFill>
              </a:rPr>
              <a:t>Restores distorted/lost colours due to light scattering.</a:t>
            </a:r>
          </a:p>
          <a:p>
            <a:pPr marL="1089660" lvl="1" indent="-685800">
              <a:buFont typeface="Courier New" panose="020B0604020202020204" pitchFamily="34" charset="0"/>
              <a:buChar char="o"/>
            </a:pPr>
            <a:r>
              <a:rPr lang="en-SG" sz="1200" b="1">
                <a:solidFill>
                  <a:schemeClr val="tx1"/>
                </a:solidFill>
              </a:rPr>
              <a:t>Detail Preservation: </a:t>
            </a:r>
            <a:r>
              <a:rPr lang="en-SG" sz="1200">
                <a:solidFill>
                  <a:schemeClr val="tx1"/>
                </a:solidFill>
              </a:rPr>
              <a:t>Sharpens and clarifies images for better marine object visibility.</a:t>
            </a:r>
          </a:p>
          <a:p>
            <a:pPr marL="1448435" lvl="2" indent="-447040">
              <a:buFont typeface="Wingdings" panose="020B0604020202020204" pitchFamily="34" charset="0"/>
              <a:buChar char="ü"/>
            </a:pPr>
            <a:endParaRPr lang="en-SG" sz="1200">
              <a:solidFill>
                <a:schemeClr val="tx1"/>
              </a:solidFill>
            </a:endParaRPr>
          </a:p>
        </p:txBody>
      </p:sp>
      <p:sp>
        <p:nvSpPr>
          <p:cNvPr id="5" name="Footer Placeholder 4">
            <a:extLst>
              <a:ext uri="{FF2B5EF4-FFF2-40B4-BE49-F238E27FC236}">
                <a16:creationId xmlns:a16="http://schemas.microsoft.com/office/drawing/2014/main" id="{8F1B69A9-1C94-3536-7258-83D3C1E1DA57}"/>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8FEB7A6B-6775-3EFC-D108-CA1577529F4E}"/>
              </a:ext>
            </a:extLst>
          </p:cNvPr>
          <p:cNvSpPr>
            <a:spLocks noGrp="1"/>
          </p:cNvSpPr>
          <p:nvPr>
            <p:ph type="sldNum" sz="quarter" idx="16"/>
          </p:nvPr>
        </p:nvSpPr>
        <p:spPr/>
        <p:txBody>
          <a:bodyPr/>
          <a:lstStyle/>
          <a:p>
            <a:fld id="{2F63C605-4FC6-46DE-BC90-871762EA3F52}" type="slidenum">
              <a:rPr lang="en-SG" smtClean="0"/>
              <a:pPr/>
              <a:t>10</a:t>
            </a:fld>
            <a:endParaRPr lang="en-SG"/>
          </a:p>
        </p:txBody>
      </p:sp>
      <p:pic>
        <p:nvPicPr>
          <p:cNvPr id="1026" name="Picture 2" descr="Uploaded image">
            <a:extLst>
              <a:ext uri="{FF2B5EF4-FFF2-40B4-BE49-F238E27FC236}">
                <a16:creationId xmlns:a16="http://schemas.microsoft.com/office/drawing/2014/main" id="{F9F8F653-FA43-9AAB-EF81-245727754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289" y="1099282"/>
            <a:ext cx="1776567" cy="4651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5FAA67-06E0-F6FB-4AD1-7CE342DA2BCA}"/>
              </a:ext>
            </a:extLst>
          </p:cNvPr>
          <p:cNvSpPr txBox="1"/>
          <p:nvPr/>
        </p:nvSpPr>
        <p:spPr>
          <a:xfrm>
            <a:off x="8631064" y="5945279"/>
            <a:ext cx="3047179" cy="307777"/>
          </a:xfrm>
          <a:prstGeom prst="rect">
            <a:avLst/>
          </a:prstGeom>
          <a:noFill/>
        </p:spPr>
        <p:txBody>
          <a:bodyPr wrap="square" lIns="91440" tIns="45720" rIns="91440" bIns="45720" rtlCol="0" anchor="t">
            <a:spAutoFit/>
          </a:bodyPr>
          <a:lstStyle/>
          <a:p>
            <a:r>
              <a:rPr lang="en-SG" sz="700" i="1"/>
              <a:t>Image Source</a:t>
            </a:r>
            <a:r>
              <a:rPr lang="en-SG" sz="700"/>
              <a:t>: Chaurasia, D., &amp; </a:t>
            </a:r>
            <a:r>
              <a:rPr lang="en-SG" sz="700" err="1"/>
              <a:t>Chhikara</a:t>
            </a:r>
            <a:r>
              <a:rPr lang="en-SG" sz="700"/>
              <a:t>, P. . </a:t>
            </a:r>
            <a:r>
              <a:rPr lang="en-SG" sz="700" i="1"/>
              <a:t>Sea-</a:t>
            </a:r>
            <a:r>
              <a:rPr lang="en-SG" sz="700" i="1" err="1"/>
              <a:t>Pix</a:t>
            </a:r>
            <a:r>
              <a:rPr lang="en-SG" sz="700" i="1"/>
              <a:t>-GAN: Underwater</a:t>
            </a:r>
            <a:endParaRPr lang="en-GB" sz="700"/>
          </a:p>
          <a:p>
            <a:r>
              <a:rPr lang="en-SG" sz="700" i="1"/>
              <a:t> image enhancement using adversarial neural network</a:t>
            </a:r>
            <a:r>
              <a:rPr lang="en-SG" sz="700"/>
              <a:t>.</a:t>
            </a:r>
            <a:endParaRPr lang="en-GB" sz="700"/>
          </a:p>
        </p:txBody>
      </p:sp>
    </p:spTree>
    <p:extLst>
      <p:ext uri="{BB962C8B-B14F-4D97-AF65-F5344CB8AC3E}">
        <p14:creationId xmlns:p14="http://schemas.microsoft.com/office/powerpoint/2010/main" val="3475362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ABD8F-C118-8393-B46C-1995CFD144A0}"/>
              </a:ext>
            </a:extLst>
          </p:cNvPr>
          <p:cNvSpPr>
            <a:spLocks noGrp="1"/>
          </p:cNvSpPr>
          <p:nvPr>
            <p:ph type="title"/>
          </p:nvPr>
        </p:nvSpPr>
        <p:spPr/>
        <p:txBody>
          <a:bodyPr>
            <a:normAutofit fontScale="90000"/>
          </a:bodyPr>
          <a:lstStyle/>
          <a:p>
            <a:r>
              <a:rPr lang="en-US">
                <a:ea typeface="+mj-lt"/>
                <a:cs typeface="+mj-lt"/>
              </a:rPr>
              <a:t>Image Enhancement Model - Deep SESR</a:t>
            </a:r>
            <a:endParaRPr lang="en-US"/>
          </a:p>
        </p:txBody>
      </p:sp>
      <p:sp>
        <p:nvSpPr>
          <p:cNvPr id="3" name="Content Placeholder 2">
            <a:extLst>
              <a:ext uri="{FF2B5EF4-FFF2-40B4-BE49-F238E27FC236}">
                <a16:creationId xmlns:a16="http://schemas.microsoft.com/office/drawing/2014/main" id="{0A5528DB-1121-0D93-FAD5-15065B6B9DE9}"/>
              </a:ext>
            </a:extLst>
          </p:cNvPr>
          <p:cNvSpPr>
            <a:spLocks noGrp="1"/>
          </p:cNvSpPr>
          <p:nvPr>
            <p:ph sz="quarter" idx="13"/>
          </p:nvPr>
        </p:nvSpPr>
        <p:spPr>
          <a:xfrm>
            <a:off x="838200" y="1182208"/>
            <a:ext cx="6258435" cy="5158740"/>
          </a:xfrm>
        </p:spPr>
        <p:txBody>
          <a:bodyPr vert="horz" lIns="91440" tIns="45720" rIns="91440" bIns="45720" rtlCol="0" anchor="t">
            <a:normAutofit lnSpcReduction="10000"/>
          </a:bodyPr>
          <a:lstStyle/>
          <a:p>
            <a:pPr marL="0" indent="0">
              <a:buNone/>
            </a:pPr>
            <a:r>
              <a:rPr lang="en-US" sz="1200">
                <a:solidFill>
                  <a:schemeClr val="tx1"/>
                </a:solidFill>
              </a:rPr>
              <a:t>Deep SESR (Simultaneous Enhancement and Super-Resolution</a:t>
            </a:r>
            <a:r>
              <a:rPr lang="en-US" sz="1200" b="0">
                <a:solidFill>
                  <a:schemeClr val="tx1"/>
                </a:solidFill>
              </a:rPr>
              <a:t>) is an advanced generative model designed to improve the visual quality of underwater images by enhancing and increasing their resolution simultaneously. Developed for visually-guided underwater robots, Deep SESR addresses the unique challenges of underwater environments, such as optical distortions, low contrast, and blurriness.</a:t>
            </a:r>
          </a:p>
          <a:p>
            <a:pPr marL="171450" indent="-171450">
              <a:buFont typeface="Wingdings" panose="020B0604020202020204" pitchFamily="34" charset="0"/>
              <a:buChar char="v"/>
            </a:pPr>
            <a:r>
              <a:rPr lang="en-US" sz="1200">
                <a:solidFill>
                  <a:srgbClr val="173F7E"/>
                </a:solidFill>
              </a:rPr>
              <a:t>Architecture </a:t>
            </a:r>
            <a:endParaRPr lang="en-US" sz="1200" b="0">
              <a:solidFill>
                <a:srgbClr val="173F7E"/>
              </a:solidFill>
              <a:ea typeface="+mj-lt"/>
              <a:cs typeface="+mj-lt"/>
            </a:endParaRPr>
          </a:p>
          <a:p>
            <a:pPr marL="619125" lvl="1" indent="-171450">
              <a:buFont typeface="Courier New" panose="020B0604020202020204" pitchFamily="34" charset="0"/>
              <a:buChar char="o"/>
            </a:pPr>
            <a:r>
              <a:rPr lang="en-US" sz="1200" b="1">
                <a:solidFill>
                  <a:schemeClr val="tx1"/>
                </a:solidFill>
                <a:ea typeface="+mj-lt"/>
                <a:cs typeface="+mj-lt"/>
              </a:rPr>
              <a:t>Residual Dense Blocks (RDBs):</a:t>
            </a:r>
            <a:r>
              <a:rPr lang="en-US" sz="1200">
                <a:solidFill>
                  <a:schemeClr val="tx1"/>
                </a:solidFill>
                <a:ea typeface="+mj-lt"/>
                <a:cs typeface="+mj-lt"/>
              </a:rPr>
              <a:t> </a:t>
            </a:r>
            <a:r>
              <a:rPr lang="en-US" sz="1200" b="0">
                <a:solidFill>
                  <a:schemeClr val="tx1"/>
                </a:solidFill>
                <a:ea typeface="+mj-lt"/>
                <a:cs typeface="+mj-lt"/>
              </a:rPr>
              <a:t>The core building blocks of the model, RDBs use densely connected convolutional layers to capture detailed features and ensure effective learning of image enhancement.</a:t>
            </a:r>
            <a:endParaRPr lang="en-US" sz="1200">
              <a:solidFill>
                <a:schemeClr val="tx1"/>
              </a:solidFill>
              <a:ea typeface="+mj-lt"/>
              <a:cs typeface="+mj-lt"/>
            </a:endParaRPr>
          </a:p>
          <a:p>
            <a:pPr marL="619125" lvl="1" indent="-171450">
              <a:buFont typeface="Courier New" panose="020B0604020202020204" pitchFamily="34" charset="0"/>
              <a:buChar char="o"/>
            </a:pPr>
            <a:r>
              <a:rPr lang="en-US" sz="1200" b="1">
                <a:solidFill>
                  <a:schemeClr val="tx1"/>
                </a:solidFill>
                <a:ea typeface="+mj-lt"/>
                <a:cs typeface="+mj-lt"/>
              </a:rPr>
              <a:t>Feature Extraction Network (FENet):</a:t>
            </a:r>
            <a:r>
              <a:rPr lang="en-US" sz="1200">
                <a:solidFill>
                  <a:srgbClr val="173F7E"/>
                </a:solidFill>
                <a:ea typeface="+mj-lt"/>
                <a:cs typeface="+mj-lt"/>
              </a:rPr>
              <a:t> </a:t>
            </a:r>
            <a:r>
              <a:rPr lang="en-US" sz="1200">
                <a:solidFill>
                  <a:schemeClr val="tx1"/>
                </a:solidFill>
                <a:ea typeface="+mj-lt"/>
                <a:cs typeface="+mj-lt"/>
              </a:rPr>
              <a:t>A two-stage feature extraction network that processes input images through multiple RDBs. It learns to extract rich features at different scales to enhance contrast, sharpness, and color fidelity</a:t>
            </a:r>
          </a:p>
          <a:p>
            <a:pPr marL="619125" lvl="1" indent="-171450">
              <a:buFont typeface="Courier New" panose="020B0604020202020204" pitchFamily="34" charset="0"/>
              <a:buChar char="o"/>
            </a:pPr>
            <a:r>
              <a:rPr lang="en-US" sz="1200" b="1">
                <a:solidFill>
                  <a:schemeClr val="tx1"/>
                </a:solidFill>
                <a:ea typeface="+mj-lt"/>
                <a:cs typeface="+mj-lt"/>
              </a:rPr>
              <a:t>Auxiliary Attention Network (AAN)</a:t>
            </a:r>
            <a:r>
              <a:rPr lang="en-US" sz="1200" b="0">
                <a:solidFill>
                  <a:srgbClr val="173F7E"/>
                </a:solidFill>
                <a:ea typeface="+mj-lt"/>
                <a:cs typeface="+mj-lt"/>
              </a:rPr>
              <a:t>:</a:t>
            </a:r>
            <a:r>
              <a:rPr lang="en-US" sz="1200">
                <a:solidFill>
                  <a:srgbClr val="173F7E"/>
                </a:solidFill>
                <a:ea typeface="+mj-lt"/>
                <a:cs typeface="+mj-lt"/>
              </a:rPr>
              <a:t> </a:t>
            </a:r>
            <a:r>
              <a:rPr lang="en-US" sz="1200">
                <a:solidFill>
                  <a:schemeClr val="tx1"/>
                </a:solidFill>
                <a:ea typeface="+mj-lt"/>
                <a:cs typeface="+mj-lt"/>
              </a:rPr>
              <a:t>An additional network that predicts saliency maps, highlighting important regions in the image to guide the enhancement process. Helps focus computational efforts on areas of the image that are most relevant for visual perception.</a:t>
            </a:r>
          </a:p>
          <a:p>
            <a:pPr marL="619125" lvl="1" indent="-171450">
              <a:buFont typeface="Courier New" panose="020B0604020202020204" pitchFamily="34" charset="0"/>
              <a:buChar char="o"/>
            </a:pPr>
            <a:r>
              <a:rPr lang="en-US" sz="1200" b="1">
                <a:solidFill>
                  <a:schemeClr val="tx1"/>
                </a:solidFill>
                <a:ea typeface="+mj-lt"/>
                <a:cs typeface="+mj-lt"/>
              </a:rPr>
              <a:t>Upsampling Layers</a:t>
            </a:r>
            <a:r>
              <a:rPr lang="en-US" sz="1200" b="0">
                <a:solidFill>
                  <a:schemeClr val="tx1"/>
                </a:solidFill>
                <a:ea typeface="+mj-lt"/>
                <a:cs typeface="+mj-lt"/>
              </a:rPr>
              <a:t>:</a:t>
            </a:r>
            <a:r>
              <a:rPr lang="en-US" sz="1200">
                <a:solidFill>
                  <a:schemeClr val="tx1"/>
                </a:solidFill>
                <a:ea typeface="+mj-lt"/>
                <a:cs typeface="+mj-lt"/>
              </a:rPr>
              <a:t> These layers increase the resolution of the enhanced image, performing super-resolution. The architecture allows flexibility in generating high-resolution outputs tailored to specific application needs.</a:t>
            </a:r>
          </a:p>
          <a:p>
            <a:pPr marL="619125" lvl="1" indent="-171450">
              <a:buFont typeface="Courier New" panose="020B0604020202020204" pitchFamily="34" charset="0"/>
              <a:buChar char="o"/>
            </a:pPr>
            <a:r>
              <a:rPr lang="en-US" sz="1200" b="1">
                <a:solidFill>
                  <a:schemeClr val="tx1"/>
                </a:solidFill>
                <a:ea typeface="+mj-lt"/>
                <a:cs typeface="+mj-lt"/>
              </a:rPr>
              <a:t>Multi-Modal Objective Function</a:t>
            </a:r>
            <a:r>
              <a:rPr lang="en-US" sz="1200" b="0">
                <a:solidFill>
                  <a:schemeClr val="tx1"/>
                </a:solidFill>
                <a:ea typeface="+mj-lt"/>
                <a:cs typeface="+mj-lt"/>
              </a:rPr>
              <a:t>:</a:t>
            </a:r>
            <a:r>
              <a:rPr lang="en-US" sz="1200">
                <a:solidFill>
                  <a:srgbClr val="173F7E"/>
                </a:solidFill>
                <a:ea typeface="+mj-lt"/>
                <a:cs typeface="+mj-lt"/>
              </a:rPr>
              <a:t> </a:t>
            </a:r>
            <a:r>
              <a:rPr lang="en-US" sz="1200">
                <a:solidFill>
                  <a:schemeClr val="tx1"/>
                </a:solidFill>
                <a:ea typeface="+mj-lt"/>
                <a:cs typeface="+mj-lt"/>
              </a:rPr>
              <a:t>Guides the training process with a combination of loss functions targeting chrominance correction, sharness improvement, and overall image quality enhancement.</a:t>
            </a:r>
            <a:endParaRPr lang="en-US" sz="1200">
              <a:solidFill>
                <a:schemeClr val="tx1"/>
              </a:solidFill>
            </a:endParaRPr>
          </a:p>
          <a:p>
            <a:pPr marL="447675" lvl="1" indent="0">
              <a:buNone/>
            </a:pPr>
            <a:endParaRPr lang="en-US" sz="1100">
              <a:solidFill>
                <a:schemeClr val="tx1"/>
              </a:solidFill>
            </a:endParaRPr>
          </a:p>
          <a:p>
            <a:pPr marL="804545" lvl="1" indent="-356870">
              <a:buFont typeface="Courier New"/>
              <a:buChar char="o"/>
            </a:pPr>
            <a:endParaRPr lang="en-US" sz="800">
              <a:solidFill>
                <a:schemeClr val="tx1"/>
              </a:solidFill>
            </a:endParaRPr>
          </a:p>
          <a:p>
            <a:pPr marL="447675" lvl="1" indent="0">
              <a:buNone/>
            </a:pPr>
            <a:endParaRPr lang="en-US" sz="800">
              <a:solidFill>
                <a:schemeClr val="tx1"/>
              </a:solidFill>
            </a:endParaRPr>
          </a:p>
          <a:p>
            <a:pPr marL="356870" indent="0">
              <a:buNone/>
            </a:pPr>
            <a:endParaRPr lang="en-US" sz="1000">
              <a:solidFill>
                <a:schemeClr val="tx1"/>
              </a:solidFill>
            </a:endParaRPr>
          </a:p>
        </p:txBody>
      </p:sp>
      <p:sp>
        <p:nvSpPr>
          <p:cNvPr id="5" name="Footer Placeholder 4">
            <a:extLst>
              <a:ext uri="{FF2B5EF4-FFF2-40B4-BE49-F238E27FC236}">
                <a16:creationId xmlns:a16="http://schemas.microsoft.com/office/drawing/2014/main" id="{8F1B69A9-1C94-3536-7258-83D3C1E1DA57}"/>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8FEB7A6B-6775-3EFC-D108-CA1577529F4E}"/>
              </a:ext>
            </a:extLst>
          </p:cNvPr>
          <p:cNvSpPr>
            <a:spLocks noGrp="1"/>
          </p:cNvSpPr>
          <p:nvPr>
            <p:ph type="sldNum" sz="quarter" idx="16"/>
          </p:nvPr>
        </p:nvSpPr>
        <p:spPr/>
        <p:txBody>
          <a:bodyPr/>
          <a:lstStyle/>
          <a:p>
            <a:fld id="{2F63C605-4FC6-46DE-BC90-871762EA3F52}" type="slidenum">
              <a:rPr lang="en-SG" smtClean="0"/>
              <a:pPr/>
              <a:t>11</a:t>
            </a:fld>
            <a:endParaRPr lang="en-SG"/>
          </a:p>
        </p:txBody>
      </p:sp>
      <p:pic>
        <p:nvPicPr>
          <p:cNvPr id="12" name="Picture 11" descr="A diagram of a computer&#10;&#10;Description automatically generated">
            <a:extLst>
              <a:ext uri="{FF2B5EF4-FFF2-40B4-BE49-F238E27FC236}">
                <a16:creationId xmlns:a16="http://schemas.microsoft.com/office/drawing/2014/main" id="{B8182153-492A-14CC-F9F4-592DBBEC8C70}"/>
              </a:ext>
            </a:extLst>
          </p:cNvPr>
          <p:cNvPicPr>
            <a:picLocks noChangeAspect="1"/>
          </p:cNvPicPr>
          <p:nvPr/>
        </p:nvPicPr>
        <p:blipFill>
          <a:blip r:embed="rId2"/>
          <a:srcRect t="4000" r="204"/>
          <a:stretch/>
        </p:blipFill>
        <p:spPr>
          <a:xfrm>
            <a:off x="7090683" y="850896"/>
            <a:ext cx="4769820" cy="5160185"/>
          </a:xfrm>
          <a:prstGeom prst="rect">
            <a:avLst/>
          </a:prstGeom>
        </p:spPr>
      </p:pic>
      <p:sp>
        <p:nvSpPr>
          <p:cNvPr id="4" name="TextBox 3">
            <a:extLst>
              <a:ext uri="{FF2B5EF4-FFF2-40B4-BE49-F238E27FC236}">
                <a16:creationId xmlns:a16="http://schemas.microsoft.com/office/drawing/2014/main" id="{6AE5A390-8078-0EA4-DA5A-EB64DDD32711}"/>
              </a:ext>
            </a:extLst>
          </p:cNvPr>
          <p:cNvSpPr txBox="1"/>
          <p:nvPr/>
        </p:nvSpPr>
        <p:spPr>
          <a:xfrm>
            <a:off x="7437565" y="6010024"/>
            <a:ext cx="42881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700" i="1"/>
              <a:t>Image Source</a:t>
            </a:r>
            <a:r>
              <a:rPr lang="en-SG" sz="700"/>
              <a:t>:  </a:t>
            </a:r>
            <a:r>
              <a:rPr lang="en-SG" sz="700">
                <a:ea typeface="+mn-lt"/>
                <a:cs typeface="+mn-lt"/>
              </a:rPr>
              <a:t>Islam, M. J., Luo, P., &amp; Sattar, J. (2020). Simultaneous Enhancement and Super-Resolution of Underwater Imagery for Improved Visual Perception. </a:t>
            </a:r>
            <a:r>
              <a:rPr lang="en-SG" sz="700" i="1">
                <a:ea typeface="+mn-lt"/>
                <a:cs typeface="+mn-lt"/>
              </a:rPr>
              <a:t>Robotics: Science and Systems</a:t>
            </a:r>
            <a:endParaRPr lang="en-SG" sz="700"/>
          </a:p>
          <a:p>
            <a:pPr algn="l"/>
            <a:endParaRPr lang="en-US"/>
          </a:p>
        </p:txBody>
      </p:sp>
    </p:spTree>
    <p:extLst>
      <p:ext uri="{BB962C8B-B14F-4D97-AF65-F5344CB8AC3E}">
        <p14:creationId xmlns:p14="http://schemas.microsoft.com/office/powerpoint/2010/main" val="13127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ABD8F-C118-8393-B46C-1995CFD144A0}"/>
              </a:ext>
            </a:extLst>
          </p:cNvPr>
          <p:cNvSpPr>
            <a:spLocks noGrp="1"/>
          </p:cNvSpPr>
          <p:nvPr>
            <p:ph type="title"/>
          </p:nvPr>
        </p:nvSpPr>
        <p:spPr/>
        <p:txBody>
          <a:bodyPr>
            <a:normAutofit fontScale="90000"/>
          </a:bodyPr>
          <a:lstStyle/>
          <a:p>
            <a:r>
              <a:rPr lang="en-US">
                <a:ea typeface="+mj-lt"/>
                <a:cs typeface="+mj-lt"/>
              </a:rPr>
              <a:t>Image Enhancement Model -LDS-Net </a:t>
            </a:r>
            <a:endParaRPr lang="en-US"/>
          </a:p>
        </p:txBody>
      </p:sp>
      <p:sp>
        <p:nvSpPr>
          <p:cNvPr id="3" name="Content Placeholder 2">
            <a:extLst>
              <a:ext uri="{FF2B5EF4-FFF2-40B4-BE49-F238E27FC236}">
                <a16:creationId xmlns:a16="http://schemas.microsoft.com/office/drawing/2014/main" id="{0A5528DB-1121-0D93-FAD5-15065B6B9DE9}"/>
              </a:ext>
            </a:extLst>
          </p:cNvPr>
          <p:cNvSpPr>
            <a:spLocks noGrp="1"/>
          </p:cNvSpPr>
          <p:nvPr>
            <p:ph sz="quarter" idx="13"/>
          </p:nvPr>
        </p:nvSpPr>
        <p:spPr>
          <a:xfrm>
            <a:off x="443428" y="1209750"/>
            <a:ext cx="7669574" cy="4825808"/>
          </a:xfrm>
        </p:spPr>
        <p:txBody>
          <a:bodyPr vert="horz" lIns="91440" tIns="45720" rIns="91440" bIns="45720" rtlCol="0" anchor="t">
            <a:noAutofit/>
          </a:bodyPr>
          <a:lstStyle/>
          <a:p>
            <a:pPr marL="356870" indent="0">
              <a:buNone/>
            </a:pPr>
            <a:r>
              <a:rPr lang="en-US" sz="1100" b="0">
                <a:solidFill>
                  <a:schemeClr val="tx1"/>
                </a:solidFill>
              </a:rPr>
              <a:t>The</a:t>
            </a:r>
            <a:r>
              <a:rPr lang="en-US" sz="1100">
                <a:solidFill>
                  <a:schemeClr val="tx1"/>
                </a:solidFill>
              </a:rPr>
              <a:t> LDS-Net </a:t>
            </a:r>
            <a:r>
              <a:rPr lang="en-US" sz="1100" b="0">
                <a:solidFill>
                  <a:schemeClr val="tx1"/>
                </a:solidFill>
              </a:rPr>
              <a:t>is a CNN based enhancement techniques apt for underwater image enhancement due to its component-based enhancement approach. It is specifically designed to handle the types of challenges encountered in underwater images, such as lighting distortion, color imbalance, and noise</a:t>
            </a:r>
          </a:p>
          <a:p>
            <a:pPr marL="356870" indent="0">
              <a:buNone/>
            </a:pPr>
            <a:r>
              <a:rPr lang="en-US" sz="1100">
                <a:solidFill>
                  <a:srgbClr val="173F7E"/>
                </a:solidFill>
              </a:rPr>
              <a:t>Key Components of LDS-Net:</a:t>
            </a:r>
            <a:endParaRPr lang="en-US" sz="1100" b="0">
              <a:solidFill>
                <a:srgbClr val="173F7E"/>
              </a:solidFill>
            </a:endParaRPr>
          </a:p>
          <a:p>
            <a:pPr marL="642620" indent="-285750">
              <a:buFont typeface="Wingdings" panose="020B0604020202020204" pitchFamily="34" charset="0"/>
              <a:buChar char="v"/>
            </a:pPr>
            <a:r>
              <a:rPr lang="en-US" sz="1100">
                <a:solidFill>
                  <a:schemeClr val="tx1"/>
                </a:solidFill>
              </a:rPr>
              <a:t>Dual-Stream Architecture:</a:t>
            </a:r>
            <a:endParaRPr lang="en-US" sz="1100" b="0">
              <a:solidFill>
                <a:schemeClr val="tx1"/>
              </a:solidFill>
            </a:endParaRPr>
          </a:p>
          <a:p>
            <a:pPr marL="1090295" lvl="1" indent="-447040">
              <a:buFont typeface="Courier New" panose="020B0604020202020204" pitchFamily="34" charset="0"/>
              <a:buChar char="o"/>
            </a:pPr>
            <a:r>
              <a:rPr lang="en-US" sz="1100">
                <a:solidFill>
                  <a:schemeClr val="tx1"/>
                </a:solidFill>
              </a:rPr>
              <a:t>Local Stream: This stream focuses on enhancing the local features in the image, such as textures, edges, and fine details. It uses convolutional layers to capture spatial details and contrast enhancement.</a:t>
            </a:r>
          </a:p>
          <a:p>
            <a:pPr marL="1090295" lvl="1" indent="-447040">
              <a:buFont typeface="Courier New" panose="020B0604020202020204" pitchFamily="34" charset="0"/>
              <a:buChar char="o"/>
            </a:pPr>
            <a:r>
              <a:rPr lang="en-US" sz="1100">
                <a:solidFill>
                  <a:schemeClr val="tx1"/>
                </a:solidFill>
              </a:rPr>
              <a:t>Global Stream: This stream processes the overall structure and global illumination of the image. It looks at the larger context, balancing brightness, color, and correcting color distortions across the entire image.</a:t>
            </a:r>
          </a:p>
          <a:p>
            <a:pPr marL="642620" indent="-285750">
              <a:buFont typeface="Wingdings" panose="020B0604020202020204" pitchFamily="34" charset="0"/>
              <a:buChar char="v"/>
            </a:pPr>
            <a:r>
              <a:rPr lang="en-US" sz="1100">
                <a:solidFill>
                  <a:schemeClr val="tx1"/>
                </a:solidFill>
              </a:rPr>
              <a:t>Attention Mechanism:</a:t>
            </a:r>
          </a:p>
          <a:p>
            <a:pPr marL="1090295" lvl="1" indent="-447040">
              <a:buFont typeface="Courier New" panose="020B0604020202020204" pitchFamily="34" charset="0"/>
              <a:buChar char="o"/>
            </a:pPr>
            <a:r>
              <a:rPr lang="en-US" sz="1100">
                <a:solidFill>
                  <a:schemeClr val="tx1"/>
                </a:solidFill>
              </a:rPr>
              <a:t>LDS-Net uses an attention mechanism to combine the outputs of the local and global streams. The attention mechanism helps the model to focus on important regions in the image by assigning weights to different parts of the image, balancing local and global enhancements intelligently.</a:t>
            </a:r>
          </a:p>
          <a:p>
            <a:pPr marL="642620" indent="-285750">
              <a:buFont typeface="Wingdings" panose="020B0604020202020204" pitchFamily="34" charset="0"/>
              <a:buChar char="v"/>
            </a:pPr>
            <a:r>
              <a:rPr lang="en-US" sz="1100">
                <a:solidFill>
                  <a:schemeClr val="tx1"/>
                </a:solidFill>
              </a:rPr>
              <a:t>Fusion Module:</a:t>
            </a:r>
          </a:p>
          <a:p>
            <a:pPr marL="1090295" lvl="1" indent="-447040">
              <a:buFont typeface="Courier New" panose="020B0604020202020204" pitchFamily="34" charset="0"/>
              <a:buChar char="o"/>
            </a:pPr>
            <a:r>
              <a:rPr lang="en-US" sz="1100">
                <a:solidFill>
                  <a:schemeClr val="tx1"/>
                </a:solidFill>
              </a:rPr>
              <a:t>After processing by the local and global streams, the features from both streams are combined using a fusion module. This fusion is key to synthesizing both detailed local corrections and global enhancements into a single output. It  takes the weighted outputs from both streams and blends them to form a single enhanced image. It ensures that both local and global enhancements complement each other.</a:t>
            </a:r>
          </a:p>
        </p:txBody>
      </p:sp>
      <p:sp>
        <p:nvSpPr>
          <p:cNvPr id="5" name="Footer Placeholder 4">
            <a:extLst>
              <a:ext uri="{FF2B5EF4-FFF2-40B4-BE49-F238E27FC236}">
                <a16:creationId xmlns:a16="http://schemas.microsoft.com/office/drawing/2014/main" id="{8F1B69A9-1C94-3536-7258-83D3C1E1DA57}"/>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8FEB7A6B-6775-3EFC-D108-CA1577529F4E}"/>
              </a:ext>
            </a:extLst>
          </p:cNvPr>
          <p:cNvSpPr>
            <a:spLocks noGrp="1"/>
          </p:cNvSpPr>
          <p:nvPr>
            <p:ph type="sldNum" sz="quarter" idx="16"/>
          </p:nvPr>
        </p:nvSpPr>
        <p:spPr/>
        <p:txBody>
          <a:bodyPr/>
          <a:lstStyle/>
          <a:p>
            <a:fld id="{2F63C605-4FC6-46DE-BC90-871762EA3F52}" type="slidenum">
              <a:rPr lang="en-SG" smtClean="0"/>
              <a:pPr/>
              <a:t>12</a:t>
            </a:fld>
            <a:endParaRPr lang="en-SG"/>
          </a:p>
        </p:txBody>
      </p:sp>
      <p:sp>
        <p:nvSpPr>
          <p:cNvPr id="7" name="TextBox 6">
            <a:extLst>
              <a:ext uri="{FF2B5EF4-FFF2-40B4-BE49-F238E27FC236}">
                <a16:creationId xmlns:a16="http://schemas.microsoft.com/office/drawing/2014/main" id="{5604B49D-7DD7-E854-BA78-96379E7970B7}"/>
              </a:ext>
            </a:extLst>
          </p:cNvPr>
          <p:cNvSpPr txBox="1"/>
          <p:nvPr/>
        </p:nvSpPr>
        <p:spPr>
          <a:xfrm>
            <a:off x="9535098" y="5908713"/>
            <a:ext cx="164151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LDS-Net Architecture</a:t>
            </a:r>
            <a:endParaRPr lang="en-US" sz="1400"/>
          </a:p>
        </p:txBody>
      </p:sp>
      <p:pic>
        <p:nvPicPr>
          <p:cNvPr id="9" name="Picture 8" descr="A diagram of a flowchart&#10;&#10;Description automatically generated">
            <a:extLst>
              <a:ext uri="{FF2B5EF4-FFF2-40B4-BE49-F238E27FC236}">
                <a16:creationId xmlns:a16="http://schemas.microsoft.com/office/drawing/2014/main" id="{D4DB2603-3A1C-39F7-3C95-5C8AC37CE3E9}"/>
              </a:ext>
            </a:extLst>
          </p:cNvPr>
          <p:cNvPicPr>
            <a:picLocks noChangeAspect="1"/>
          </p:cNvPicPr>
          <p:nvPr/>
        </p:nvPicPr>
        <p:blipFill>
          <a:blip r:embed="rId3"/>
          <a:stretch>
            <a:fillRect/>
          </a:stretch>
        </p:blipFill>
        <p:spPr>
          <a:xfrm>
            <a:off x="8565729" y="888922"/>
            <a:ext cx="3157940" cy="4905721"/>
          </a:xfrm>
          <a:prstGeom prst="rect">
            <a:avLst/>
          </a:prstGeom>
        </p:spPr>
      </p:pic>
    </p:spTree>
    <p:extLst>
      <p:ext uri="{BB962C8B-B14F-4D97-AF65-F5344CB8AC3E}">
        <p14:creationId xmlns:p14="http://schemas.microsoft.com/office/powerpoint/2010/main" val="72624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34F91-2337-8EA8-486B-F6C771396EB0}"/>
              </a:ext>
            </a:extLst>
          </p:cNvPr>
          <p:cNvSpPr>
            <a:spLocks noGrp="1"/>
          </p:cNvSpPr>
          <p:nvPr>
            <p:ph type="title"/>
          </p:nvPr>
        </p:nvSpPr>
        <p:spPr>
          <a:xfrm>
            <a:off x="838203" y="250833"/>
            <a:ext cx="9204502" cy="545561"/>
          </a:xfrm>
        </p:spPr>
        <p:txBody>
          <a:bodyPr>
            <a:normAutofit fontScale="90000"/>
          </a:bodyPr>
          <a:lstStyle/>
          <a:p>
            <a:r>
              <a:rPr lang="en-GB">
                <a:cs typeface="Arial"/>
              </a:rPr>
              <a:t>Best Video Selection</a:t>
            </a:r>
            <a:endParaRPr lang="en-GB"/>
          </a:p>
        </p:txBody>
      </p:sp>
      <p:sp>
        <p:nvSpPr>
          <p:cNvPr id="3" name="Content Placeholder 2">
            <a:extLst>
              <a:ext uri="{FF2B5EF4-FFF2-40B4-BE49-F238E27FC236}">
                <a16:creationId xmlns:a16="http://schemas.microsoft.com/office/drawing/2014/main" id="{ED9149F6-EECA-3D33-11BD-3476D8F7D476}"/>
              </a:ext>
            </a:extLst>
          </p:cNvPr>
          <p:cNvSpPr>
            <a:spLocks noGrp="1"/>
          </p:cNvSpPr>
          <p:nvPr>
            <p:ph sz="quarter" idx="13"/>
          </p:nvPr>
        </p:nvSpPr>
        <p:spPr>
          <a:xfrm>
            <a:off x="742950" y="1372708"/>
            <a:ext cx="5831793" cy="4975159"/>
          </a:xfrm>
        </p:spPr>
        <p:txBody>
          <a:bodyPr vert="horz" lIns="91440" tIns="45720" rIns="91440" bIns="45720" rtlCol="0" anchor="t">
            <a:noAutofit/>
          </a:bodyPr>
          <a:lstStyle/>
          <a:p>
            <a:pPr marL="0" indent="0">
              <a:buNone/>
            </a:pPr>
            <a:r>
              <a:rPr lang="en-SG" sz="1400" dirty="0">
                <a:solidFill>
                  <a:srgbClr val="354350"/>
                </a:solidFill>
                <a:ea typeface="+mj-lt"/>
                <a:cs typeface="+mj-lt"/>
              </a:rPr>
              <a:t>BRISQUE (Blind/</a:t>
            </a:r>
            <a:r>
              <a:rPr lang="en-SG" sz="1400" dirty="0" err="1">
                <a:solidFill>
                  <a:srgbClr val="354350"/>
                </a:solidFill>
                <a:ea typeface="+mj-lt"/>
                <a:cs typeface="+mj-lt"/>
              </a:rPr>
              <a:t>Referenceless</a:t>
            </a:r>
            <a:r>
              <a:rPr lang="en-SG" sz="1400" dirty="0">
                <a:solidFill>
                  <a:srgbClr val="354350"/>
                </a:solidFill>
                <a:ea typeface="+mj-lt"/>
                <a:cs typeface="+mj-lt"/>
              </a:rPr>
              <a:t> Image Spatial Quality Evaluator) </a:t>
            </a:r>
            <a:r>
              <a:rPr lang="en-SG" sz="1400" b="0" dirty="0">
                <a:solidFill>
                  <a:srgbClr val="354350"/>
                </a:solidFill>
                <a:ea typeface="+mj-lt"/>
                <a:cs typeface="+mj-lt"/>
              </a:rPr>
              <a:t>assesses the quality of video frames without needing a reference video. The BRISQUE model comes embedded in libraries such as </a:t>
            </a:r>
            <a:r>
              <a:rPr lang="en-SG" sz="1400" b="0" dirty="0" err="1">
                <a:solidFill>
                  <a:srgbClr val="354350"/>
                </a:solidFill>
                <a:ea typeface="+mj-lt"/>
                <a:cs typeface="+mj-lt"/>
              </a:rPr>
              <a:t>pybrisque</a:t>
            </a:r>
            <a:r>
              <a:rPr lang="en-SG" sz="1400" b="0" dirty="0">
                <a:solidFill>
                  <a:srgbClr val="354350"/>
                </a:solidFill>
                <a:ea typeface="+mj-lt"/>
                <a:cs typeface="+mj-lt"/>
              </a:rPr>
              <a:t> can used it directly without additional training or data</a:t>
            </a:r>
            <a:endParaRPr lang="en-US" sz="2400" dirty="0">
              <a:ea typeface="+mj-lt"/>
              <a:cs typeface="+mj-lt"/>
            </a:endParaRPr>
          </a:p>
          <a:p>
            <a:pPr marL="356870" indent="-356870">
              <a:buFont typeface="Wingdings" panose="020B0604020202020204" pitchFamily="34" charset="0"/>
              <a:buChar char="v"/>
            </a:pPr>
            <a:r>
              <a:rPr lang="en-SG" sz="1400" dirty="0">
                <a:solidFill>
                  <a:srgbClr val="173F7E"/>
                </a:solidFill>
                <a:ea typeface="+mj-lt"/>
                <a:cs typeface="+mj-lt"/>
              </a:rPr>
              <a:t>Methodology:</a:t>
            </a:r>
            <a:endParaRPr lang="en-SG" sz="1400" dirty="0">
              <a:solidFill>
                <a:srgbClr val="173F7E"/>
              </a:solidFill>
            </a:endParaRPr>
          </a:p>
          <a:p>
            <a:pPr marL="804545" lvl="1" indent="-447040">
              <a:buFont typeface="Courier New" panose="020B0604020202020204" pitchFamily="34" charset="0"/>
              <a:buChar char="o"/>
            </a:pPr>
            <a:r>
              <a:rPr lang="en-SG" sz="1400" dirty="0">
                <a:solidFill>
                  <a:srgbClr val="354350"/>
                </a:solidFill>
                <a:ea typeface="+mj-lt"/>
                <a:cs typeface="+mj-lt"/>
              </a:rPr>
              <a:t>BRISQUE  Evaluates each frame based on Natural Scene Statistics (NSS), identifying how much a frame deviates from a high-quality natural image.</a:t>
            </a:r>
            <a:endParaRPr lang="en-SG" sz="1400" dirty="0">
              <a:solidFill>
                <a:srgbClr val="F58220"/>
              </a:solidFill>
              <a:ea typeface="+mj-lt"/>
              <a:cs typeface="+mj-lt"/>
            </a:endParaRPr>
          </a:p>
          <a:p>
            <a:pPr marL="804545" lvl="1" indent="-447040">
              <a:buFont typeface="Courier New" panose="020B0604020202020204" pitchFamily="34" charset="0"/>
              <a:buChar char="o"/>
            </a:pPr>
            <a:r>
              <a:rPr lang="en-SG" sz="1400" dirty="0">
                <a:solidFill>
                  <a:srgbClr val="354350"/>
                </a:solidFill>
                <a:ea typeface="+mj-lt"/>
                <a:cs typeface="+mj-lt"/>
              </a:rPr>
              <a:t>Each video is processed frame-by-frame through BRISQUE to calculate a quality score.</a:t>
            </a:r>
            <a:endParaRPr lang="en-SG" sz="1400" dirty="0">
              <a:solidFill>
                <a:srgbClr val="F58220"/>
              </a:solidFill>
            </a:endParaRPr>
          </a:p>
          <a:p>
            <a:pPr marL="804545" lvl="1" indent="-447040">
              <a:buFont typeface="Courier New" panose="020B0604020202020204" pitchFamily="34" charset="0"/>
              <a:buChar char="o"/>
            </a:pPr>
            <a:r>
              <a:rPr lang="en-SG" sz="1400" dirty="0">
                <a:solidFill>
                  <a:srgbClr val="354350"/>
                </a:solidFill>
                <a:ea typeface="+mj-lt"/>
                <a:cs typeface="+mj-lt"/>
              </a:rPr>
              <a:t>These scores are averaged across all frames to provide an overall quality score for the entire video.</a:t>
            </a:r>
            <a:endParaRPr lang="en-SG" sz="1400" dirty="0">
              <a:solidFill>
                <a:srgbClr val="F58220"/>
              </a:solidFill>
              <a:ea typeface="+mj-lt"/>
              <a:cs typeface="+mj-lt"/>
            </a:endParaRPr>
          </a:p>
          <a:p>
            <a:pPr marL="804545" lvl="1" indent="-447040">
              <a:buFont typeface="Courier New" panose="020B0604020202020204" pitchFamily="34" charset="0"/>
              <a:buChar char="o"/>
            </a:pPr>
            <a:r>
              <a:rPr lang="en-SG" sz="1400" dirty="0">
                <a:solidFill>
                  <a:srgbClr val="354350"/>
                </a:solidFill>
                <a:ea typeface="+mj-lt"/>
                <a:cs typeface="+mj-lt"/>
              </a:rPr>
              <a:t>The video with the lowest average BRISQUE score is considered the best quality video.</a:t>
            </a:r>
            <a:endParaRPr lang="en-SG" sz="1400" dirty="0">
              <a:solidFill>
                <a:srgbClr val="F58220"/>
              </a:solidFill>
            </a:endParaRPr>
          </a:p>
          <a:p>
            <a:pPr marL="804545" lvl="1" indent="-447040">
              <a:buFont typeface="Courier New" panose="020B0604020202020204" pitchFamily="34" charset="0"/>
              <a:buChar char="o"/>
            </a:pPr>
            <a:r>
              <a:rPr lang="en-SG" sz="1400" dirty="0">
                <a:solidFill>
                  <a:srgbClr val="354350"/>
                </a:solidFill>
                <a:ea typeface="+mj-lt"/>
                <a:cs typeface="+mj-lt"/>
              </a:rPr>
              <a:t>This method allows for quick, no-reference evaluation of video quality based on perceptual characteristics.</a:t>
            </a:r>
            <a:endParaRPr lang="en-SG" sz="1400" dirty="0">
              <a:solidFill>
                <a:srgbClr val="F58220"/>
              </a:solidFill>
              <a:ea typeface="+mj-lt"/>
              <a:cs typeface="+mj-lt"/>
            </a:endParaRPr>
          </a:p>
        </p:txBody>
      </p:sp>
      <p:sp>
        <p:nvSpPr>
          <p:cNvPr id="5" name="Footer Placeholder 4">
            <a:extLst>
              <a:ext uri="{FF2B5EF4-FFF2-40B4-BE49-F238E27FC236}">
                <a16:creationId xmlns:a16="http://schemas.microsoft.com/office/drawing/2014/main" id="{FFBE2FF3-8D0D-DCE6-6065-E7B40F57940F}"/>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A12BD61E-97C0-ACE2-3490-02610563AA6A}"/>
              </a:ext>
            </a:extLst>
          </p:cNvPr>
          <p:cNvSpPr>
            <a:spLocks noGrp="1"/>
          </p:cNvSpPr>
          <p:nvPr>
            <p:ph type="sldNum" sz="quarter" idx="16"/>
          </p:nvPr>
        </p:nvSpPr>
        <p:spPr/>
        <p:txBody>
          <a:bodyPr/>
          <a:lstStyle/>
          <a:p>
            <a:fld id="{2F63C605-4FC6-46DE-BC90-871762EA3F52}" type="slidenum">
              <a:rPr lang="en-SG" smtClean="0"/>
              <a:pPr/>
              <a:t>13</a:t>
            </a:fld>
            <a:endParaRPr lang="en-SG"/>
          </a:p>
        </p:txBody>
      </p:sp>
      <p:pic>
        <p:nvPicPr>
          <p:cNvPr id="8" name="Picture 7" descr="A diagram of a company&amp;#39;s average score&#10;&#10;Description automatically generated">
            <a:extLst>
              <a:ext uri="{FF2B5EF4-FFF2-40B4-BE49-F238E27FC236}">
                <a16:creationId xmlns:a16="http://schemas.microsoft.com/office/drawing/2014/main" id="{63CA8F13-135D-E6D7-D260-2EC739808BEB}"/>
              </a:ext>
            </a:extLst>
          </p:cNvPr>
          <p:cNvPicPr>
            <a:picLocks noChangeAspect="1"/>
          </p:cNvPicPr>
          <p:nvPr/>
        </p:nvPicPr>
        <p:blipFill>
          <a:blip r:embed="rId3"/>
          <a:stretch>
            <a:fillRect/>
          </a:stretch>
        </p:blipFill>
        <p:spPr>
          <a:xfrm>
            <a:off x="6928040" y="1916951"/>
            <a:ext cx="4473110" cy="3018948"/>
          </a:xfrm>
          <a:prstGeom prst="rect">
            <a:avLst/>
          </a:prstGeom>
        </p:spPr>
      </p:pic>
    </p:spTree>
    <p:extLst>
      <p:ext uri="{BB962C8B-B14F-4D97-AF65-F5344CB8AC3E}">
        <p14:creationId xmlns:p14="http://schemas.microsoft.com/office/powerpoint/2010/main" val="122210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710A-5559-FC47-D598-E8095FDC1607}"/>
              </a:ext>
            </a:extLst>
          </p:cNvPr>
          <p:cNvSpPr>
            <a:spLocks noGrp="1"/>
          </p:cNvSpPr>
          <p:nvPr>
            <p:ph type="title"/>
          </p:nvPr>
        </p:nvSpPr>
        <p:spPr/>
        <p:txBody>
          <a:bodyPr>
            <a:normAutofit fontScale="90000"/>
          </a:bodyPr>
          <a:lstStyle/>
          <a:p>
            <a:r>
              <a:rPr lang="en-US">
                <a:cs typeface="Arial"/>
              </a:rPr>
              <a:t>Application Workflow </a:t>
            </a:r>
            <a:endParaRPr lang="en-US"/>
          </a:p>
        </p:txBody>
      </p:sp>
      <p:sp>
        <p:nvSpPr>
          <p:cNvPr id="4" name="Footer Placeholder 3">
            <a:extLst>
              <a:ext uri="{FF2B5EF4-FFF2-40B4-BE49-F238E27FC236}">
                <a16:creationId xmlns:a16="http://schemas.microsoft.com/office/drawing/2014/main" id="{04573C4C-9490-8688-6154-EE2E034246BE}"/>
              </a:ext>
            </a:extLst>
          </p:cNvPr>
          <p:cNvSpPr>
            <a:spLocks noGrp="1"/>
          </p:cNvSpPr>
          <p:nvPr>
            <p:ph type="ftr" sz="quarter" idx="15"/>
          </p:nvPr>
        </p:nvSpPr>
        <p:spPr/>
        <p:txBody>
          <a:bodyPr/>
          <a:lstStyle/>
          <a:p>
            <a:pPr algn="l"/>
            <a:r>
              <a:rPr lang="en-SG" sz="1000"/>
              <a:t>© National University of Singapore</a:t>
            </a:r>
            <a:endParaRPr lang="en-SG"/>
          </a:p>
        </p:txBody>
      </p:sp>
      <p:sp>
        <p:nvSpPr>
          <p:cNvPr id="5" name="Slide Number Placeholder 4">
            <a:extLst>
              <a:ext uri="{FF2B5EF4-FFF2-40B4-BE49-F238E27FC236}">
                <a16:creationId xmlns:a16="http://schemas.microsoft.com/office/drawing/2014/main" id="{57286E05-1A43-0F39-7B61-938DA3E74886}"/>
              </a:ext>
            </a:extLst>
          </p:cNvPr>
          <p:cNvSpPr>
            <a:spLocks noGrp="1"/>
          </p:cNvSpPr>
          <p:nvPr>
            <p:ph type="sldNum" sz="quarter" idx="16"/>
          </p:nvPr>
        </p:nvSpPr>
        <p:spPr/>
        <p:txBody>
          <a:bodyPr/>
          <a:lstStyle/>
          <a:p>
            <a:fld id="{2F63C605-4FC6-46DE-BC90-871762EA3F52}" type="slidenum">
              <a:rPr lang="en-SG" smtClean="0"/>
              <a:pPr/>
              <a:t>14</a:t>
            </a:fld>
            <a:endParaRPr lang="en-SG"/>
          </a:p>
        </p:txBody>
      </p:sp>
      <p:pic>
        <p:nvPicPr>
          <p:cNvPr id="3" name="Picture 2" descr="A diagram of a video production process&#10;&#10;Description automatically generated">
            <a:extLst>
              <a:ext uri="{FF2B5EF4-FFF2-40B4-BE49-F238E27FC236}">
                <a16:creationId xmlns:a16="http://schemas.microsoft.com/office/drawing/2014/main" id="{451C0918-F07C-B0BB-EFAD-BD8C3C5EC287}"/>
              </a:ext>
            </a:extLst>
          </p:cNvPr>
          <p:cNvPicPr>
            <a:picLocks noChangeAspect="1"/>
          </p:cNvPicPr>
          <p:nvPr/>
        </p:nvPicPr>
        <p:blipFill>
          <a:blip r:embed="rId3"/>
          <a:stretch>
            <a:fillRect/>
          </a:stretch>
        </p:blipFill>
        <p:spPr>
          <a:xfrm>
            <a:off x="966615" y="1599856"/>
            <a:ext cx="10194505" cy="3942890"/>
          </a:xfrm>
          <a:prstGeom prst="rect">
            <a:avLst/>
          </a:prstGeom>
        </p:spPr>
      </p:pic>
    </p:spTree>
    <p:extLst>
      <p:ext uri="{BB962C8B-B14F-4D97-AF65-F5344CB8AC3E}">
        <p14:creationId xmlns:p14="http://schemas.microsoft.com/office/powerpoint/2010/main" val="1391165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710A-5559-FC47-D598-E8095FDC1607}"/>
              </a:ext>
            </a:extLst>
          </p:cNvPr>
          <p:cNvSpPr>
            <a:spLocks noGrp="1"/>
          </p:cNvSpPr>
          <p:nvPr>
            <p:ph type="title"/>
          </p:nvPr>
        </p:nvSpPr>
        <p:spPr/>
        <p:txBody>
          <a:bodyPr>
            <a:normAutofit fontScale="90000"/>
          </a:bodyPr>
          <a:lstStyle/>
          <a:p>
            <a:r>
              <a:rPr lang="en-US">
                <a:cs typeface="Arial"/>
              </a:rPr>
              <a:t>System Design </a:t>
            </a:r>
            <a:endParaRPr lang="en-US"/>
          </a:p>
        </p:txBody>
      </p:sp>
      <p:sp>
        <p:nvSpPr>
          <p:cNvPr id="4" name="Footer Placeholder 3">
            <a:extLst>
              <a:ext uri="{FF2B5EF4-FFF2-40B4-BE49-F238E27FC236}">
                <a16:creationId xmlns:a16="http://schemas.microsoft.com/office/drawing/2014/main" id="{04573C4C-9490-8688-6154-EE2E034246BE}"/>
              </a:ext>
            </a:extLst>
          </p:cNvPr>
          <p:cNvSpPr>
            <a:spLocks noGrp="1"/>
          </p:cNvSpPr>
          <p:nvPr>
            <p:ph type="ftr" sz="quarter" idx="15"/>
          </p:nvPr>
        </p:nvSpPr>
        <p:spPr/>
        <p:txBody>
          <a:bodyPr/>
          <a:lstStyle/>
          <a:p>
            <a:pPr algn="l"/>
            <a:r>
              <a:rPr lang="en-SG" sz="1000"/>
              <a:t>© National University of Singapore</a:t>
            </a:r>
            <a:endParaRPr lang="en-SG"/>
          </a:p>
        </p:txBody>
      </p:sp>
      <p:sp>
        <p:nvSpPr>
          <p:cNvPr id="5" name="Slide Number Placeholder 4">
            <a:extLst>
              <a:ext uri="{FF2B5EF4-FFF2-40B4-BE49-F238E27FC236}">
                <a16:creationId xmlns:a16="http://schemas.microsoft.com/office/drawing/2014/main" id="{57286E05-1A43-0F39-7B61-938DA3E74886}"/>
              </a:ext>
            </a:extLst>
          </p:cNvPr>
          <p:cNvSpPr>
            <a:spLocks noGrp="1"/>
          </p:cNvSpPr>
          <p:nvPr>
            <p:ph type="sldNum" sz="quarter" idx="16"/>
          </p:nvPr>
        </p:nvSpPr>
        <p:spPr/>
        <p:txBody>
          <a:bodyPr/>
          <a:lstStyle/>
          <a:p>
            <a:fld id="{2F63C605-4FC6-46DE-BC90-871762EA3F52}" type="slidenum">
              <a:rPr lang="en-SG" smtClean="0"/>
              <a:pPr/>
              <a:t>15</a:t>
            </a:fld>
            <a:endParaRPr lang="en-SG"/>
          </a:p>
        </p:txBody>
      </p:sp>
      <p:pic>
        <p:nvPicPr>
          <p:cNvPr id="3" name="Picture 2" descr="A diagram of a container&#10;&#10;Description automatically generated">
            <a:extLst>
              <a:ext uri="{FF2B5EF4-FFF2-40B4-BE49-F238E27FC236}">
                <a16:creationId xmlns:a16="http://schemas.microsoft.com/office/drawing/2014/main" id="{5CA70AA9-0858-9849-6E53-C8A427637419}"/>
              </a:ext>
            </a:extLst>
          </p:cNvPr>
          <p:cNvPicPr>
            <a:picLocks noChangeAspect="1"/>
          </p:cNvPicPr>
          <p:nvPr/>
        </p:nvPicPr>
        <p:blipFill>
          <a:blip r:embed="rId3"/>
          <a:stretch>
            <a:fillRect/>
          </a:stretch>
        </p:blipFill>
        <p:spPr>
          <a:xfrm>
            <a:off x="2760713" y="1194113"/>
            <a:ext cx="6658664" cy="5158947"/>
          </a:xfrm>
          <a:prstGeom prst="rect">
            <a:avLst/>
          </a:prstGeom>
        </p:spPr>
      </p:pic>
    </p:spTree>
    <p:extLst>
      <p:ext uri="{BB962C8B-B14F-4D97-AF65-F5344CB8AC3E}">
        <p14:creationId xmlns:p14="http://schemas.microsoft.com/office/powerpoint/2010/main" val="2472247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cs typeface="Arial"/>
              </a:rPr>
              <a:t>Progress</a:t>
            </a:r>
            <a:endParaRPr lang="en-US" b="0"/>
          </a:p>
        </p:txBody>
      </p:sp>
      <p:sp>
        <p:nvSpPr>
          <p:cNvPr id="3" name="Content Placeholder 2"/>
          <p:cNvSpPr>
            <a:spLocks noGrp="1"/>
          </p:cNvSpPr>
          <p:nvPr>
            <p:ph sz="quarter" idx="13"/>
          </p:nvPr>
        </p:nvSpPr>
        <p:spPr>
          <a:xfrm>
            <a:off x="838200" y="1487008"/>
            <a:ext cx="7816468" cy="1693855"/>
          </a:xfrm>
        </p:spPr>
        <p:txBody>
          <a:bodyPr vert="horz" lIns="91440" tIns="45720" rIns="91440" bIns="45720" rtlCol="0" anchor="t">
            <a:noAutofit/>
          </a:bodyPr>
          <a:lstStyle/>
          <a:p>
            <a:pPr marL="356870" indent="-356870">
              <a:buFont typeface="Wingdings" panose="020B0604020202020204" pitchFamily="34" charset="0"/>
              <a:buChar char="v"/>
            </a:pPr>
            <a:r>
              <a:rPr lang="en-SG" sz="1600">
                <a:solidFill>
                  <a:srgbClr val="173F7E"/>
                </a:solidFill>
              </a:rPr>
              <a:t>What is done so far:</a:t>
            </a:r>
            <a:endParaRPr lang="en-US">
              <a:solidFill>
                <a:srgbClr val="173F7E"/>
              </a:solidFill>
            </a:endParaRPr>
          </a:p>
          <a:p>
            <a:pPr marL="0" indent="0">
              <a:buNone/>
            </a:pPr>
            <a:endParaRPr lang="en-SG" sz="1600">
              <a:solidFill>
                <a:srgbClr val="173F7E"/>
              </a:solidFill>
            </a:endParaRPr>
          </a:p>
          <a:p>
            <a:pPr marL="804545" lvl="1" indent="-447040">
              <a:buFont typeface="Wingdings" panose="020B0604020202020204" pitchFamily="34" charset="0"/>
              <a:buChar char="ü"/>
            </a:pPr>
            <a:r>
              <a:rPr lang="en-SG" sz="1400" b="1">
                <a:solidFill>
                  <a:schemeClr val="tx1"/>
                </a:solidFill>
              </a:rPr>
              <a:t>Data Preparation and Preprocessing :</a:t>
            </a:r>
            <a:r>
              <a:rPr lang="en-SG" sz="1400">
                <a:solidFill>
                  <a:schemeClr val="tx1"/>
                </a:solidFill>
              </a:rPr>
              <a:t> Data collection, cleaning, and transformation tasks have been completed</a:t>
            </a:r>
            <a:endParaRPr lang="en-SG" b="1">
              <a:solidFill>
                <a:schemeClr val="tx1"/>
              </a:solidFill>
            </a:endParaRPr>
          </a:p>
          <a:p>
            <a:pPr marL="804545" lvl="1" indent="-447040">
              <a:buFont typeface="Wingdings" panose="020B0604020202020204" pitchFamily="34" charset="0"/>
              <a:buChar char="ü"/>
            </a:pPr>
            <a:r>
              <a:rPr lang="en-SG" sz="1400" b="1">
                <a:solidFill>
                  <a:schemeClr val="tx1"/>
                </a:solidFill>
              </a:rPr>
              <a:t>Initial training and valuation of Enhancement models :</a:t>
            </a:r>
            <a:r>
              <a:rPr lang="en-SG" sz="1400">
                <a:solidFill>
                  <a:schemeClr val="tx1"/>
                </a:solidFill>
              </a:rPr>
              <a:t> Successfully trained and evaluated the initial version of the enhancement models.</a:t>
            </a:r>
            <a:endParaRPr lang="en-SG" sz="1400" b="0">
              <a:solidFill>
                <a:schemeClr val="tx1"/>
              </a:solidFill>
            </a:endParaRPr>
          </a:p>
          <a:p>
            <a:pPr marL="804545" lvl="1" indent="-447040">
              <a:buFont typeface="Wingdings" panose="020B0604020202020204" pitchFamily="34" charset="0"/>
              <a:buChar char="ü"/>
            </a:pPr>
            <a:r>
              <a:rPr lang="en-SG" sz="1400" b="1">
                <a:solidFill>
                  <a:schemeClr val="tx1"/>
                </a:solidFill>
              </a:rPr>
              <a:t>Overall Application Architectural implementation :</a:t>
            </a:r>
            <a:r>
              <a:rPr lang="en-SG" sz="1400">
                <a:solidFill>
                  <a:schemeClr val="tx1"/>
                </a:solidFill>
              </a:rPr>
              <a:t> Implemented the foundational architecture of the application.</a:t>
            </a:r>
            <a:endParaRPr lang="en-SG" sz="1400" b="0">
              <a:solidFill>
                <a:schemeClr val="tx1"/>
              </a:solidFill>
            </a:endParaRPr>
          </a:p>
          <a:p>
            <a:pPr marL="356870" indent="-356870">
              <a:buFont typeface="Wingdings" panose="020B0604020202020204" pitchFamily="34" charset="0"/>
              <a:buChar char="v"/>
            </a:pPr>
            <a:endParaRPr lang="en-SG" sz="1600">
              <a:solidFill>
                <a:srgbClr val="173F7E"/>
              </a:solidFill>
            </a:endParaRPr>
          </a:p>
          <a:p>
            <a:pPr marL="357505" lvl="1" indent="0">
              <a:buNone/>
            </a:pPr>
            <a:br>
              <a:rPr lang="en-SG" sz="1400" b="0"/>
            </a:br>
            <a:endParaRPr lang="en-SG" sz="1400" b="0">
              <a:solidFill>
                <a:srgbClr val="F58220"/>
              </a:solidFill>
            </a:endParaRPr>
          </a:p>
        </p:txBody>
      </p:sp>
      <p:sp>
        <p:nvSpPr>
          <p:cNvPr id="6" name="Footer Placeholder 7"/>
          <p:cNvSpPr>
            <a:spLocks noGrp="1"/>
          </p:cNvSpPr>
          <p:nvPr>
            <p:ph type="ftr" sz="quarter" idx="15"/>
          </p:nvPr>
        </p:nvSpPr>
        <p:spPr>
          <a:xfrm>
            <a:off x="6975039" y="6530504"/>
            <a:ext cx="4191992" cy="327496"/>
          </a:xfrm>
        </p:spPr>
        <p:txBody>
          <a:bodyPr/>
          <a:lstStyle/>
          <a:p>
            <a:pPr algn="l"/>
            <a:r>
              <a:rPr lang="en-SG" sz="1050"/>
              <a:t>© National University of Singapore</a:t>
            </a:r>
            <a:endParaRPr lang="en-SG" sz="1400"/>
          </a:p>
        </p:txBody>
      </p:sp>
      <p:sp>
        <p:nvSpPr>
          <p:cNvPr id="5" name="Slide Number Placeholder 4"/>
          <p:cNvSpPr>
            <a:spLocks noGrp="1"/>
          </p:cNvSpPr>
          <p:nvPr>
            <p:ph type="sldNum" sz="quarter" idx="16"/>
          </p:nvPr>
        </p:nvSpPr>
        <p:spPr/>
        <p:txBody>
          <a:bodyPr/>
          <a:lstStyle/>
          <a:p>
            <a:fld id="{2F63C605-4FC6-46DE-BC90-871762EA3F52}" type="slidenum">
              <a:rPr lang="en-SG" smtClean="0"/>
              <a:pPr/>
              <a:t>16</a:t>
            </a:fld>
            <a:endParaRPr lang="en-SG"/>
          </a:p>
        </p:txBody>
      </p:sp>
      <p:sp>
        <p:nvSpPr>
          <p:cNvPr id="4" name="TextBox 3">
            <a:extLst>
              <a:ext uri="{FF2B5EF4-FFF2-40B4-BE49-F238E27FC236}">
                <a16:creationId xmlns:a16="http://schemas.microsoft.com/office/drawing/2014/main" id="{79241265-A488-7065-016B-A7396601FD72}"/>
              </a:ext>
            </a:extLst>
          </p:cNvPr>
          <p:cNvSpPr txBox="1"/>
          <p:nvPr/>
        </p:nvSpPr>
        <p:spPr>
          <a:xfrm>
            <a:off x="840955" y="4247002"/>
            <a:ext cx="782932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56870" indent="-356870">
              <a:buFont typeface="Wingdings,Sans-Serif"/>
              <a:buChar char="v"/>
            </a:pPr>
            <a:r>
              <a:rPr lang="en-SG" sz="1600" b="1">
                <a:solidFill>
                  <a:srgbClr val="173F7E"/>
                </a:solidFill>
                <a:cs typeface="Arial"/>
              </a:rPr>
              <a:t>In Progress:</a:t>
            </a:r>
            <a:r>
              <a:rPr lang="en-SG" sz="1600">
                <a:cs typeface="Arial"/>
              </a:rPr>
              <a:t>​</a:t>
            </a:r>
          </a:p>
          <a:p>
            <a:endParaRPr lang="en-SG" sz="1600">
              <a:cs typeface="Arial"/>
            </a:endParaRPr>
          </a:p>
          <a:p>
            <a:pPr marL="804545" lvl="1" indent="-447040">
              <a:buFont typeface="Courier New"/>
              <a:buChar char="o"/>
            </a:pPr>
            <a:r>
              <a:rPr lang="en-SG" sz="1400" b="1">
                <a:cs typeface="Arial"/>
              </a:rPr>
              <a:t>Deeper Training and Fine-Tuning of Models :</a:t>
            </a:r>
            <a:r>
              <a:rPr lang="en-SG" sz="1400">
                <a:cs typeface="Arial"/>
              </a:rPr>
              <a:t> Further refinement and optimization of models are required for improved performance.</a:t>
            </a:r>
            <a:r>
              <a:rPr lang="en-US" sz="1400">
                <a:cs typeface="Arial"/>
              </a:rPr>
              <a:t>​</a:t>
            </a:r>
          </a:p>
          <a:p>
            <a:pPr marL="804545" lvl="1" indent="-447040">
              <a:buFont typeface="Courier New"/>
              <a:buChar char="o"/>
            </a:pPr>
            <a:r>
              <a:rPr lang="en-SG" sz="1400" b="1">
                <a:cs typeface="Arial"/>
              </a:rPr>
              <a:t>Integration of Models into the Main Application :</a:t>
            </a:r>
            <a:r>
              <a:rPr lang="en-SG" sz="1400">
                <a:cs typeface="Arial"/>
              </a:rPr>
              <a:t> The next step is to integrate the trained models into the main application framework.</a:t>
            </a:r>
          </a:p>
        </p:txBody>
      </p:sp>
      <p:pic>
        <p:nvPicPr>
          <p:cNvPr id="10" name="Picture 9" descr="Screens screenshot of a video&#10;&#10;Description automatically generated">
            <a:extLst>
              <a:ext uri="{FF2B5EF4-FFF2-40B4-BE49-F238E27FC236}">
                <a16:creationId xmlns:a16="http://schemas.microsoft.com/office/drawing/2014/main" id="{7A862B43-35D1-AC97-D459-1C8411BA9DDD}"/>
              </a:ext>
            </a:extLst>
          </p:cNvPr>
          <p:cNvPicPr>
            <a:picLocks noChangeAspect="1"/>
          </p:cNvPicPr>
          <p:nvPr/>
        </p:nvPicPr>
        <p:blipFill>
          <a:blip r:embed="rId3"/>
          <a:stretch>
            <a:fillRect/>
          </a:stretch>
        </p:blipFill>
        <p:spPr>
          <a:xfrm>
            <a:off x="8744715" y="1634169"/>
            <a:ext cx="2983584" cy="4149689"/>
          </a:xfrm>
          <a:prstGeom prst="rect">
            <a:avLst/>
          </a:prstGeom>
        </p:spPr>
      </p:pic>
    </p:spTree>
    <p:extLst>
      <p:ext uri="{BB962C8B-B14F-4D97-AF65-F5344CB8AC3E}">
        <p14:creationId xmlns:p14="http://schemas.microsoft.com/office/powerpoint/2010/main" val="422589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7"/>
          <p:cNvSpPr>
            <a:spLocks noGrp="1"/>
          </p:cNvSpPr>
          <p:nvPr>
            <p:ph type="ftr" sz="quarter" idx="15"/>
          </p:nvPr>
        </p:nvSpPr>
        <p:spPr>
          <a:xfrm>
            <a:off x="6975039" y="6530504"/>
            <a:ext cx="4191992" cy="327496"/>
          </a:xfrm>
        </p:spPr>
        <p:txBody>
          <a:bodyPr/>
          <a:lstStyle/>
          <a:p>
            <a:pPr algn="l"/>
            <a:r>
              <a:rPr lang="en-SG" sz="1050"/>
              <a:t>© National University of Singapore</a:t>
            </a:r>
            <a:endParaRPr lang="en-SG" sz="1400"/>
          </a:p>
        </p:txBody>
      </p:sp>
      <p:sp>
        <p:nvSpPr>
          <p:cNvPr id="5" name="Slide Number Placeholder 4"/>
          <p:cNvSpPr>
            <a:spLocks noGrp="1"/>
          </p:cNvSpPr>
          <p:nvPr>
            <p:ph type="sldNum" sz="quarter" idx="16"/>
          </p:nvPr>
        </p:nvSpPr>
        <p:spPr/>
        <p:txBody>
          <a:bodyPr/>
          <a:lstStyle/>
          <a:p>
            <a:fld id="{2F63C605-4FC6-46DE-BC90-871762EA3F52}" type="slidenum">
              <a:rPr lang="en-SG" smtClean="0"/>
              <a:pPr/>
              <a:t>17</a:t>
            </a:fld>
            <a:endParaRPr lang="en-SG"/>
          </a:p>
        </p:txBody>
      </p:sp>
      <p:pic>
        <p:nvPicPr>
          <p:cNvPr id="3" name="Picture 2" descr="A fish swimming in the water&#10;&#10;Description automatically generated">
            <a:extLst>
              <a:ext uri="{FF2B5EF4-FFF2-40B4-BE49-F238E27FC236}">
                <a16:creationId xmlns:a16="http://schemas.microsoft.com/office/drawing/2014/main" id="{D1A90C80-F016-4DBC-642A-D843BE5FFCD3}"/>
              </a:ext>
            </a:extLst>
          </p:cNvPr>
          <p:cNvPicPr>
            <a:picLocks noChangeAspect="1"/>
          </p:cNvPicPr>
          <p:nvPr/>
        </p:nvPicPr>
        <p:blipFill>
          <a:blip r:embed="rId3"/>
          <a:stretch>
            <a:fillRect/>
          </a:stretch>
        </p:blipFill>
        <p:spPr>
          <a:xfrm>
            <a:off x="988539" y="1342304"/>
            <a:ext cx="10256111" cy="4832286"/>
          </a:xfrm>
          <a:prstGeom prst="rect">
            <a:avLst/>
          </a:prstGeom>
        </p:spPr>
      </p:pic>
    </p:spTree>
    <p:extLst>
      <p:ext uri="{BB962C8B-B14F-4D97-AF65-F5344CB8AC3E}">
        <p14:creationId xmlns:p14="http://schemas.microsoft.com/office/powerpoint/2010/main" val="395525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cs typeface="Arial"/>
              </a:rPr>
              <a:t>Project Background</a:t>
            </a:r>
            <a:endParaRPr lang="en-US" b="0">
              <a:solidFill>
                <a:srgbClr val="000000"/>
              </a:solidFill>
            </a:endParaRPr>
          </a:p>
        </p:txBody>
      </p:sp>
      <p:sp>
        <p:nvSpPr>
          <p:cNvPr id="6" name="Footer Placeholder 7"/>
          <p:cNvSpPr>
            <a:spLocks noGrp="1"/>
          </p:cNvSpPr>
          <p:nvPr>
            <p:ph type="ftr" sz="quarter" idx="15"/>
          </p:nvPr>
        </p:nvSpPr>
        <p:spPr>
          <a:xfrm>
            <a:off x="7040891" y="6530504"/>
            <a:ext cx="4126140" cy="327496"/>
          </a:xfrm>
        </p:spPr>
        <p:txBody>
          <a:bodyPr/>
          <a:lstStyle/>
          <a:p>
            <a:pPr algn="l"/>
            <a:r>
              <a:rPr lang="en-SG" sz="1050"/>
              <a:t>© National University of Singapore</a:t>
            </a:r>
            <a:endParaRPr lang="en-SG" sz="1400"/>
          </a:p>
        </p:txBody>
      </p:sp>
      <p:sp>
        <p:nvSpPr>
          <p:cNvPr id="5" name="Slide Number Placeholder 4"/>
          <p:cNvSpPr>
            <a:spLocks noGrp="1"/>
          </p:cNvSpPr>
          <p:nvPr>
            <p:ph type="sldNum" sz="quarter" idx="16"/>
          </p:nvPr>
        </p:nvSpPr>
        <p:spPr/>
        <p:txBody>
          <a:bodyPr/>
          <a:lstStyle/>
          <a:p>
            <a:fld id="{2F63C605-4FC6-46DE-BC90-871762EA3F52}" type="slidenum">
              <a:rPr lang="en-SG" dirty="0" smtClean="0"/>
              <a:pPr/>
              <a:t>2</a:t>
            </a:fld>
            <a:endParaRPr lang="en-SG"/>
          </a:p>
        </p:txBody>
      </p:sp>
      <p:sp>
        <p:nvSpPr>
          <p:cNvPr id="7" name="Rectangle: Rounded Corners 6">
            <a:extLst>
              <a:ext uri="{FF2B5EF4-FFF2-40B4-BE49-F238E27FC236}">
                <a16:creationId xmlns:a16="http://schemas.microsoft.com/office/drawing/2014/main" id="{D0A6E3FB-0844-1496-43CB-7CD0C9F3C924}"/>
              </a:ext>
            </a:extLst>
          </p:cNvPr>
          <p:cNvSpPr/>
          <p:nvPr/>
        </p:nvSpPr>
        <p:spPr>
          <a:xfrm>
            <a:off x="910442" y="944163"/>
            <a:ext cx="10034649" cy="464628"/>
          </a:xfrm>
          <a:prstGeom prst="roundRect">
            <a:avLst/>
          </a:prstGeom>
          <a:solidFill>
            <a:srgbClr val="3D5C7A"/>
          </a:solidFill>
          <a:ln>
            <a:solidFill>
              <a:srgbClr val="376EA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bg1"/>
                </a:solidFill>
              </a:rPr>
              <a:t>Background </a:t>
            </a:r>
            <a:endParaRPr lang="en-US">
              <a:solidFill>
                <a:schemeClr val="bg1"/>
              </a:solidFill>
            </a:endParaRPr>
          </a:p>
        </p:txBody>
      </p:sp>
      <p:sp>
        <p:nvSpPr>
          <p:cNvPr id="8" name="TextBox 7">
            <a:extLst>
              <a:ext uri="{FF2B5EF4-FFF2-40B4-BE49-F238E27FC236}">
                <a16:creationId xmlns:a16="http://schemas.microsoft.com/office/drawing/2014/main" id="{52E1FB69-CECE-851B-5A13-804E48F94738}"/>
              </a:ext>
            </a:extLst>
          </p:cNvPr>
          <p:cNvSpPr txBox="1"/>
          <p:nvPr/>
        </p:nvSpPr>
        <p:spPr>
          <a:xfrm>
            <a:off x="1233848" y="1808313"/>
            <a:ext cx="9716992"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v"/>
            </a:pPr>
            <a:r>
              <a:rPr lang="en-SG" sz="1500" dirty="0">
                <a:solidFill>
                  <a:srgbClr val="354350"/>
                </a:solidFill>
                <a:ea typeface="+mn-lt"/>
                <a:cs typeface="+mn-lt"/>
              </a:rPr>
              <a:t>Underwater environments cause visual issues like light attenuation, colour distortion, and scattering, affecting image clarity and object detection.</a:t>
            </a:r>
            <a:endParaRPr lang="en-US" sz="1500" dirty="0">
              <a:solidFill>
                <a:srgbClr val="000000"/>
              </a:solidFill>
              <a:ea typeface="+mn-lt"/>
              <a:cs typeface="+mn-lt"/>
            </a:endParaRPr>
          </a:p>
          <a:p>
            <a:pPr marL="285750" indent="-285750">
              <a:buFont typeface="Wingdings,Sans-Serif"/>
              <a:buChar char="v"/>
            </a:pPr>
            <a:endParaRPr lang="en-SG" sz="1500" dirty="0">
              <a:solidFill>
                <a:srgbClr val="354350"/>
              </a:solidFill>
              <a:ea typeface="+mn-lt"/>
              <a:cs typeface="+mn-lt"/>
            </a:endParaRPr>
          </a:p>
          <a:p>
            <a:pPr marL="285750" indent="-285750">
              <a:buFont typeface="Wingdings,Sans-Serif"/>
              <a:buChar char="v"/>
            </a:pPr>
            <a:r>
              <a:rPr lang="en-SG" sz="1500" dirty="0">
                <a:solidFill>
                  <a:srgbClr val="354350"/>
                </a:solidFill>
                <a:ea typeface="+mn-lt"/>
                <a:cs typeface="+mn-lt"/>
              </a:rPr>
              <a:t>Above is particularly problematic in areas such as marine research, conservation, and underwater exploration, where clear and precise visual data is essential.</a:t>
            </a:r>
            <a:endParaRPr lang="en-US" sz="1500" dirty="0">
              <a:solidFill>
                <a:srgbClr val="000000"/>
              </a:solidFill>
              <a:ea typeface="+mn-lt"/>
              <a:cs typeface="+mn-lt"/>
            </a:endParaRPr>
          </a:p>
          <a:p>
            <a:pPr marL="285750" indent="-285750">
              <a:buFont typeface="Wingdings,Sans-Serif"/>
              <a:buChar char="v"/>
            </a:pPr>
            <a:endParaRPr lang="en-SG" sz="1500" dirty="0">
              <a:solidFill>
                <a:srgbClr val="354350"/>
              </a:solidFill>
            </a:endParaRPr>
          </a:p>
          <a:p>
            <a:pPr marL="285750" indent="-285750">
              <a:buFont typeface="Wingdings,Sans-Serif"/>
              <a:buChar char="v"/>
            </a:pPr>
            <a:r>
              <a:rPr lang="en-SG" sz="1500" dirty="0" err="1">
                <a:solidFill>
                  <a:srgbClr val="354350"/>
                </a:solidFill>
                <a:ea typeface="+mn-lt"/>
                <a:cs typeface="+mn-lt"/>
              </a:rPr>
              <a:t>BeeX</a:t>
            </a:r>
            <a:r>
              <a:rPr lang="en-SG" sz="1500" dirty="0">
                <a:solidFill>
                  <a:srgbClr val="354350"/>
                </a:solidFill>
                <a:ea typeface="+mn-lt"/>
                <a:cs typeface="+mn-lt"/>
              </a:rPr>
              <a:t> specializes in autonomous underwater robotics for critical infrastructure, requiring high-quality video data for precise analysis and maintenance.</a:t>
            </a:r>
            <a:endParaRPr lang="en-SG" sz="1500" dirty="0"/>
          </a:p>
          <a:p>
            <a:pPr marL="742950" lvl="1" indent="-285750">
              <a:buFont typeface="Wingdings"/>
              <a:buChar char="v"/>
            </a:pPr>
            <a:endParaRPr lang="en-SG" sz="1600" dirty="0">
              <a:solidFill>
                <a:srgbClr val="354350"/>
              </a:solidFill>
              <a:ea typeface="+mn-lt"/>
              <a:cs typeface="+mn-lt"/>
            </a:endParaRPr>
          </a:p>
        </p:txBody>
      </p:sp>
    </p:spTree>
    <p:extLst>
      <p:ext uri="{BB962C8B-B14F-4D97-AF65-F5344CB8AC3E}">
        <p14:creationId xmlns:p14="http://schemas.microsoft.com/office/powerpoint/2010/main" val="108002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cs typeface="Arial"/>
              </a:rPr>
              <a:t>Project Objective</a:t>
            </a:r>
            <a:endParaRPr lang="en-US" b="0">
              <a:solidFill>
                <a:srgbClr val="000000"/>
              </a:solidFill>
            </a:endParaRPr>
          </a:p>
        </p:txBody>
      </p:sp>
      <p:sp>
        <p:nvSpPr>
          <p:cNvPr id="6" name="Footer Placeholder 7"/>
          <p:cNvSpPr>
            <a:spLocks noGrp="1"/>
          </p:cNvSpPr>
          <p:nvPr>
            <p:ph type="ftr" sz="quarter" idx="15"/>
          </p:nvPr>
        </p:nvSpPr>
        <p:spPr>
          <a:xfrm>
            <a:off x="7022076" y="6530504"/>
            <a:ext cx="4144955" cy="327496"/>
          </a:xfrm>
        </p:spPr>
        <p:txBody>
          <a:bodyPr/>
          <a:lstStyle/>
          <a:p>
            <a:pPr algn="l"/>
            <a:r>
              <a:rPr lang="en-SG" sz="1050"/>
              <a:t>© National University of Singapore</a:t>
            </a:r>
            <a:endParaRPr lang="en-SG" sz="1400"/>
          </a:p>
        </p:txBody>
      </p:sp>
      <p:sp>
        <p:nvSpPr>
          <p:cNvPr id="5" name="Slide Number Placeholder 4"/>
          <p:cNvSpPr>
            <a:spLocks noGrp="1"/>
          </p:cNvSpPr>
          <p:nvPr>
            <p:ph type="sldNum" sz="quarter" idx="16"/>
          </p:nvPr>
        </p:nvSpPr>
        <p:spPr/>
        <p:txBody>
          <a:bodyPr/>
          <a:lstStyle/>
          <a:p>
            <a:fld id="{2F63C605-4FC6-46DE-BC90-871762EA3F52}" type="slidenum">
              <a:rPr lang="en-SG" dirty="0" smtClean="0"/>
              <a:pPr/>
              <a:t>3</a:t>
            </a:fld>
            <a:endParaRPr lang="en-SG"/>
          </a:p>
        </p:txBody>
      </p:sp>
      <p:sp>
        <p:nvSpPr>
          <p:cNvPr id="7" name="Rectangle: Rounded Corners 6">
            <a:extLst>
              <a:ext uri="{FF2B5EF4-FFF2-40B4-BE49-F238E27FC236}">
                <a16:creationId xmlns:a16="http://schemas.microsoft.com/office/drawing/2014/main" id="{D0A6E3FB-0844-1496-43CB-7CD0C9F3C924}"/>
              </a:ext>
            </a:extLst>
          </p:cNvPr>
          <p:cNvSpPr/>
          <p:nvPr/>
        </p:nvSpPr>
        <p:spPr>
          <a:xfrm>
            <a:off x="910442" y="944163"/>
            <a:ext cx="10034649" cy="464628"/>
          </a:xfrm>
          <a:prstGeom prst="roundRect">
            <a:avLst/>
          </a:prstGeom>
          <a:solidFill>
            <a:srgbClr val="3D5C7A"/>
          </a:solidFill>
          <a:ln>
            <a:solidFill>
              <a:srgbClr val="376EA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bg1"/>
                </a:solidFill>
              </a:rPr>
              <a:t>Objective</a:t>
            </a:r>
            <a:endParaRPr lang="en-US"/>
          </a:p>
        </p:txBody>
      </p:sp>
      <p:sp>
        <p:nvSpPr>
          <p:cNvPr id="8" name="TextBox 7">
            <a:extLst>
              <a:ext uri="{FF2B5EF4-FFF2-40B4-BE49-F238E27FC236}">
                <a16:creationId xmlns:a16="http://schemas.microsoft.com/office/drawing/2014/main" id="{52E1FB69-CECE-851B-5A13-804E48F94738}"/>
              </a:ext>
            </a:extLst>
          </p:cNvPr>
          <p:cNvSpPr txBox="1"/>
          <p:nvPr/>
        </p:nvSpPr>
        <p:spPr>
          <a:xfrm>
            <a:off x="911764" y="1647763"/>
            <a:ext cx="9615915"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Wingdings,Sans-Serif"/>
              <a:buChar char="v"/>
            </a:pPr>
            <a:r>
              <a:rPr lang="en-SG" sz="1500" dirty="0">
                <a:solidFill>
                  <a:srgbClr val="354350"/>
                </a:solidFill>
                <a:ea typeface="+mn-lt"/>
                <a:cs typeface="+mn-lt"/>
              </a:rPr>
              <a:t>Develop an advanced underwater image enhancement system using GANs, CNNs, and ensemble models.</a:t>
            </a:r>
            <a:endParaRPr lang="en-US" sz="1500" dirty="0"/>
          </a:p>
          <a:p>
            <a:pPr lvl="1"/>
            <a:endParaRPr lang="en-SG" sz="1500" dirty="0">
              <a:solidFill>
                <a:srgbClr val="354350"/>
              </a:solidFill>
              <a:ea typeface="+mn-lt"/>
              <a:cs typeface="+mn-lt"/>
            </a:endParaRPr>
          </a:p>
          <a:p>
            <a:pPr marL="742950" lvl="1" indent="-285750">
              <a:buFont typeface="Wingdings,Sans-Serif"/>
              <a:buChar char="v"/>
            </a:pPr>
            <a:r>
              <a:rPr lang="en-SG" sz="1500" dirty="0">
                <a:solidFill>
                  <a:srgbClr val="354350"/>
                </a:solidFill>
                <a:ea typeface="+mn-lt"/>
                <a:cs typeface="+mn-lt"/>
              </a:rPr>
              <a:t>Deliver enhanced video quality through a web interface for underwater exploration.</a:t>
            </a:r>
          </a:p>
        </p:txBody>
      </p:sp>
      <p:sp>
        <p:nvSpPr>
          <p:cNvPr id="15" name="Rectangle: Rounded Corners 14">
            <a:extLst>
              <a:ext uri="{FF2B5EF4-FFF2-40B4-BE49-F238E27FC236}">
                <a16:creationId xmlns:a16="http://schemas.microsoft.com/office/drawing/2014/main" id="{D5F09C93-8F1B-2CC1-C41C-E6B997470539}"/>
              </a:ext>
            </a:extLst>
          </p:cNvPr>
          <p:cNvSpPr/>
          <p:nvPr/>
        </p:nvSpPr>
        <p:spPr>
          <a:xfrm>
            <a:off x="912519" y="2737555"/>
            <a:ext cx="10034649" cy="514597"/>
          </a:xfrm>
          <a:prstGeom prst="roundRect">
            <a:avLst/>
          </a:prstGeom>
          <a:solidFill>
            <a:srgbClr val="3D5C7A"/>
          </a:solidFill>
          <a:ln>
            <a:solidFill>
              <a:srgbClr val="376EA5"/>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bg1"/>
                </a:solidFill>
              </a:rPr>
              <a:t>Scope</a:t>
            </a:r>
          </a:p>
        </p:txBody>
      </p:sp>
      <p:sp>
        <p:nvSpPr>
          <p:cNvPr id="16" name="TextBox 15">
            <a:extLst>
              <a:ext uri="{FF2B5EF4-FFF2-40B4-BE49-F238E27FC236}">
                <a16:creationId xmlns:a16="http://schemas.microsoft.com/office/drawing/2014/main" id="{822F21F8-036E-50F3-1FF1-35484534285C}"/>
              </a:ext>
            </a:extLst>
          </p:cNvPr>
          <p:cNvSpPr txBox="1"/>
          <p:nvPr/>
        </p:nvSpPr>
        <p:spPr>
          <a:xfrm>
            <a:off x="924141" y="3593978"/>
            <a:ext cx="10025851" cy="2019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285750">
              <a:buFont typeface="Wingdings"/>
              <a:buChar char="v"/>
            </a:pPr>
            <a:r>
              <a:rPr lang="en-SG" sz="1500" dirty="0">
                <a:solidFill>
                  <a:srgbClr val="354350"/>
                </a:solidFill>
                <a:ea typeface="+mn-lt"/>
                <a:cs typeface="+mn-lt"/>
              </a:rPr>
              <a:t>To develop a web application that allows users to upload underwater videos, which are processed frame-by-frame, ensuring efficient enhancement.</a:t>
            </a:r>
            <a:endParaRPr lang="en-US" dirty="0">
              <a:solidFill>
                <a:srgbClr val="000000"/>
              </a:solidFill>
              <a:ea typeface="+mn-lt"/>
              <a:cs typeface="+mn-lt"/>
            </a:endParaRPr>
          </a:p>
          <a:p>
            <a:pPr marL="742950" indent="-285750">
              <a:buFont typeface="Wingdings"/>
              <a:buChar char="v"/>
            </a:pPr>
            <a:endParaRPr lang="en-SG" sz="1500" dirty="0">
              <a:solidFill>
                <a:srgbClr val="354350"/>
              </a:solidFill>
              <a:ea typeface="+mn-lt"/>
              <a:cs typeface="+mn-lt"/>
            </a:endParaRPr>
          </a:p>
          <a:p>
            <a:pPr marL="742950" lvl="1" indent="-285750">
              <a:buFont typeface="Wingdings"/>
              <a:buChar char="v"/>
            </a:pPr>
            <a:r>
              <a:rPr lang="en-SG" sz="1500" dirty="0">
                <a:solidFill>
                  <a:srgbClr val="354350"/>
                </a:solidFill>
                <a:ea typeface="+mn-lt"/>
                <a:cs typeface="+mn-lt"/>
              </a:rPr>
              <a:t>Frames are passed through various pretrained deep learning models (e.g., GANs, CNNs) to correct lighting, contrast, and colour distortions.</a:t>
            </a:r>
            <a:endParaRPr lang="en-SG" dirty="0"/>
          </a:p>
          <a:p>
            <a:pPr marL="742950" lvl="1" indent="-285750">
              <a:buFont typeface="Wingdings"/>
              <a:buChar char="v"/>
            </a:pPr>
            <a:endParaRPr lang="en-SG" sz="1500" dirty="0">
              <a:solidFill>
                <a:srgbClr val="354350"/>
              </a:solidFill>
              <a:ea typeface="+mn-lt"/>
              <a:cs typeface="+mn-lt"/>
            </a:endParaRPr>
          </a:p>
          <a:p>
            <a:pPr marL="742950" lvl="1" indent="-285750">
              <a:buFont typeface="Wingdings"/>
              <a:buChar char="v"/>
            </a:pPr>
            <a:r>
              <a:rPr lang="en-SG" sz="1500" dirty="0">
                <a:solidFill>
                  <a:srgbClr val="354350"/>
                </a:solidFill>
                <a:ea typeface="+mn-lt"/>
                <a:cs typeface="+mn-lt"/>
              </a:rPr>
              <a:t>The enhanced frames are converted back into a video format for the clients use for further analysis </a:t>
            </a:r>
            <a:endParaRPr lang="en-SG" sz="1500" dirty="0">
              <a:solidFill>
                <a:srgbClr val="354350"/>
              </a:solidFill>
            </a:endParaRPr>
          </a:p>
          <a:p>
            <a:pPr marL="357505" lvl="1">
              <a:lnSpc>
                <a:spcPct val="120000"/>
              </a:lnSpc>
              <a:spcBef>
                <a:spcPts val="500"/>
              </a:spcBef>
            </a:pPr>
            <a:endParaRPr lang="en-SG" sz="1500" dirty="0">
              <a:solidFill>
                <a:srgbClr val="354350"/>
              </a:solidFill>
            </a:endParaRPr>
          </a:p>
        </p:txBody>
      </p:sp>
    </p:spTree>
    <p:extLst>
      <p:ext uri="{BB962C8B-B14F-4D97-AF65-F5344CB8AC3E}">
        <p14:creationId xmlns:p14="http://schemas.microsoft.com/office/powerpoint/2010/main" val="355064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cs typeface="Arial"/>
              </a:rPr>
              <a:t>Current Techniques / Challenges </a:t>
            </a:r>
            <a:endParaRPr lang="en-US" sz="2800" b="0">
              <a:cs typeface="Arial"/>
            </a:endParaRPr>
          </a:p>
        </p:txBody>
      </p:sp>
      <p:sp>
        <p:nvSpPr>
          <p:cNvPr id="3" name="Content Placeholder 2"/>
          <p:cNvSpPr>
            <a:spLocks noGrp="1"/>
          </p:cNvSpPr>
          <p:nvPr>
            <p:ph sz="quarter" idx="13"/>
          </p:nvPr>
        </p:nvSpPr>
        <p:spPr>
          <a:xfrm>
            <a:off x="916247" y="792098"/>
            <a:ext cx="10341754" cy="5563127"/>
          </a:xfrm>
        </p:spPr>
        <p:txBody>
          <a:bodyPr vert="horz" lIns="91440" tIns="45720" rIns="91440" bIns="45720" rtlCol="0" anchor="t">
            <a:normAutofit fontScale="92500" lnSpcReduction="10000"/>
          </a:bodyPr>
          <a:lstStyle/>
          <a:p>
            <a:pPr marL="0" indent="0">
              <a:buNone/>
            </a:pPr>
            <a:r>
              <a:rPr lang="en-US" sz="1900" dirty="0">
                <a:solidFill>
                  <a:srgbClr val="404040"/>
                </a:solidFill>
                <a:cs typeface="Arial"/>
              </a:rPr>
              <a:t>  </a:t>
            </a:r>
            <a:endParaRPr lang="en-US" b="0" dirty="0">
              <a:solidFill>
                <a:schemeClr val="accent2"/>
              </a:solidFill>
              <a:cs typeface="Arial"/>
            </a:endParaRPr>
          </a:p>
          <a:p>
            <a:pPr marL="0" indent="0">
              <a:buNone/>
            </a:pPr>
            <a:r>
              <a:rPr lang="en-US" dirty="0">
                <a:solidFill>
                  <a:srgbClr val="173F7E"/>
                </a:solidFill>
                <a:cs typeface="Arial"/>
              </a:rPr>
              <a:t>Current Techniques</a:t>
            </a:r>
            <a:endParaRPr lang="en-US" b="0" dirty="0">
              <a:solidFill>
                <a:schemeClr val="tx1"/>
              </a:solidFill>
              <a:cs typeface="Arial"/>
            </a:endParaRPr>
          </a:p>
          <a:p>
            <a:pPr marL="804545" lvl="1" indent="-356870">
              <a:buFont typeface="Wingdings" panose="020B0604020202020204" pitchFamily="34" charset="0"/>
              <a:buChar char="v"/>
            </a:pPr>
            <a:r>
              <a:rPr lang="en-US" sz="1200" b="0">
                <a:solidFill>
                  <a:schemeClr val="tx1"/>
                </a:solidFill>
                <a:ea typeface="+mj-lt"/>
                <a:cs typeface="+mj-lt"/>
              </a:rPr>
              <a:t> Traditional methods like </a:t>
            </a:r>
            <a:r>
              <a:rPr lang="en-US" sz="1200" b="1">
                <a:solidFill>
                  <a:schemeClr val="tx1"/>
                </a:solidFill>
                <a:ea typeface="+mj-lt"/>
                <a:cs typeface="+mj-lt"/>
              </a:rPr>
              <a:t>ICM</a:t>
            </a:r>
            <a:r>
              <a:rPr lang="en-US" sz="1200" b="0">
                <a:solidFill>
                  <a:schemeClr val="tx1"/>
                </a:solidFill>
                <a:ea typeface="+mj-lt"/>
                <a:cs typeface="+mj-lt"/>
              </a:rPr>
              <a:t>, </a:t>
            </a:r>
            <a:r>
              <a:rPr lang="en-US" sz="1200" b="1">
                <a:solidFill>
                  <a:schemeClr val="tx1"/>
                </a:solidFill>
                <a:ea typeface="+mj-lt"/>
                <a:cs typeface="+mj-lt"/>
              </a:rPr>
              <a:t>UCM</a:t>
            </a:r>
            <a:r>
              <a:rPr lang="en-US" sz="1200" b="0">
                <a:solidFill>
                  <a:schemeClr val="tx1"/>
                </a:solidFill>
                <a:ea typeface="+mj-lt"/>
                <a:cs typeface="+mj-lt"/>
              </a:rPr>
              <a:t>, and </a:t>
            </a:r>
            <a:r>
              <a:rPr lang="en-US" sz="1200" b="1">
                <a:solidFill>
                  <a:schemeClr val="tx1"/>
                </a:solidFill>
                <a:ea typeface="+mj-lt"/>
                <a:cs typeface="+mj-lt"/>
              </a:rPr>
              <a:t>RGHS </a:t>
            </a:r>
            <a:r>
              <a:rPr lang="en-US" sz="1200">
                <a:solidFill>
                  <a:schemeClr val="tx1"/>
                </a:solidFill>
                <a:ea typeface="+mj-lt"/>
                <a:cs typeface="+mj-lt"/>
              </a:rPr>
              <a:t>target</a:t>
            </a:r>
            <a:r>
              <a:rPr lang="en-US" sz="1200" b="0">
                <a:solidFill>
                  <a:schemeClr val="tx1"/>
                </a:solidFill>
                <a:ea typeface="+mj-lt"/>
                <a:cs typeface="+mj-lt"/>
              </a:rPr>
              <a:t> specific underwater image issues such as color correction, low contrast, and light attenuation.</a:t>
            </a:r>
            <a:endParaRPr lang="en-US" sz="1200" b="1">
              <a:solidFill>
                <a:schemeClr val="tx1"/>
              </a:solidFill>
            </a:endParaRPr>
          </a:p>
          <a:p>
            <a:pPr marL="1334770" lvl="3" indent="-571500">
              <a:buFont typeface="Courier New" panose="020B0604020202020204" pitchFamily="34" charset="0"/>
              <a:buChar char="o"/>
            </a:pPr>
            <a:r>
              <a:rPr lang="en-US" sz="1200" b="1">
                <a:solidFill>
                  <a:schemeClr val="tx1"/>
                </a:solidFill>
                <a:ea typeface="+mj-lt"/>
                <a:cs typeface="+mj-lt"/>
              </a:rPr>
              <a:t>ICM</a:t>
            </a:r>
            <a:r>
              <a:rPr lang="en-US" sz="1200" b="0">
                <a:solidFill>
                  <a:schemeClr val="tx1"/>
                </a:solidFill>
                <a:ea typeface="+mj-lt"/>
                <a:cs typeface="+mj-lt"/>
              </a:rPr>
              <a:t>: Focuses on color balance and brightness correction.</a:t>
            </a:r>
            <a:endParaRPr lang="en-US" sz="1200">
              <a:solidFill>
                <a:schemeClr val="tx1"/>
              </a:solidFill>
            </a:endParaRPr>
          </a:p>
          <a:p>
            <a:pPr marL="1334770" lvl="3" indent="-571500">
              <a:buFont typeface="Courier New" panose="020B0604020202020204" pitchFamily="34" charset="0"/>
              <a:buChar char="o"/>
            </a:pPr>
            <a:r>
              <a:rPr lang="en-US" sz="1200" b="1">
                <a:solidFill>
                  <a:schemeClr val="tx1"/>
                </a:solidFill>
                <a:ea typeface="+mj-lt"/>
                <a:cs typeface="+mj-lt"/>
              </a:rPr>
              <a:t>UCM</a:t>
            </a:r>
            <a:r>
              <a:rPr lang="en-US" sz="1200" b="0">
                <a:solidFill>
                  <a:schemeClr val="tx1"/>
                </a:solidFill>
                <a:ea typeface="+mj-lt"/>
                <a:cs typeface="+mj-lt"/>
              </a:rPr>
              <a:t>: </a:t>
            </a:r>
            <a:r>
              <a:rPr lang="en-US" sz="1200">
                <a:solidFill>
                  <a:schemeClr val="tx1"/>
                </a:solidFill>
                <a:ea typeface="+mj-lt"/>
                <a:cs typeface="+mj-lt"/>
              </a:rPr>
              <a:t>Enhances image sharpness by highlighting edges and fine details through the subtraction of a blurred version from the original image.</a:t>
            </a:r>
            <a:endParaRPr lang="en-US" sz="1200">
              <a:solidFill>
                <a:schemeClr val="tx1"/>
              </a:solidFill>
            </a:endParaRPr>
          </a:p>
          <a:p>
            <a:pPr marL="1334770" lvl="3" indent="-571500">
              <a:buFont typeface="Courier New" panose="020B0604020202020204" pitchFamily="34" charset="0"/>
              <a:buChar char="o"/>
            </a:pPr>
            <a:r>
              <a:rPr lang="en-US" sz="1200" b="1">
                <a:solidFill>
                  <a:schemeClr val="tx1"/>
                </a:solidFill>
                <a:ea typeface="+mj-lt"/>
                <a:cs typeface="+mj-lt"/>
              </a:rPr>
              <a:t>RGHS</a:t>
            </a:r>
            <a:r>
              <a:rPr lang="en-US" sz="1200" b="0">
                <a:solidFill>
                  <a:schemeClr val="tx1"/>
                </a:solidFill>
                <a:ea typeface="+mj-lt"/>
                <a:cs typeface="+mj-lt"/>
              </a:rPr>
              <a:t>: </a:t>
            </a:r>
            <a:r>
              <a:rPr lang="en-US" sz="1200">
                <a:solidFill>
                  <a:schemeClr val="tx1"/>
                </a:solidFill>
                <a:ea typeface="+mj-lt"/>
                <a:cs typeface="+mj-lt"/>
              </a:rPr>
              <a:t>Improves image contrast and color consistency by applying Retinex theory with histogram stretching to address varying illumination.</a:t>
            </a:r>
            <a:endParaRPr lang="en-US" sz="1200">
              <a:solidFill>
                <a:schemeClr val="tx1"/>
              </a:solidFill>
            </a:endParaRPr>
          </a:p>
          <a:p>
            <a:pPr marL="804545" lvl="1" indent="-356870">
              <a:buFont typeface="Wingdings" panose="020B0604020202020204" pitchFamily="34" charset="0"/>
              <a:buChar char="v"/>
            </a:pPr>
            <a:r>
              <a:rPr lang="en-US" sz="1200" b="0">
                <a:solidFill>
                  <a:schemeClr val="tx1"/>
                </a:solidFill>
                <a:ea typeface="+mj-lt"/>
                <a:cs typeface="+mj-lt"/>
              </a:rPr>
              <a:t>These methods are effective for isolated problems but lack the ability to address multiple issues simultaneously.</a:t>
            </a:r>
            <a:endParaRPr lang="en-US" sz="1200" b="1">
              <a:solidFill>
                <a:schemeClr val="tx1"/>
              </a:solidFill>
            </a:endParaRPr>
          </a:p>
          <a:p>
            <a:pPr marL="804545" lvl="1" indent="-356870">
              <a:buFont typeface="Wingdings" panose="020B0604020202020204" pitchFamily="34" charset="0"/>
              <a:buChar char="v"/>
            </a:pPr>
            <a:r>
              <a:rPr lang="en-US" sz="1200" b="0">
                <a:solidFill>
                  <a:schemeClr val="tx1"/>
                </a:solidFill>
                <a:ea typeface="+mj-lt"/>
                <a:cs typeface="+mj-lt"/>
              </a:rPr>
              <a:t>Many deep learning models are trained on datasets enhanced with these techniques, but they tend to be biased toward specific improvements (e.g., contrast or light filtering), making them less versatile in diverse underwater scenarios.</a:t>
            </a:r>
            <a:endParaRPr lang="en-US" sz="1200" b="1">
              <a:solidFill>
                <a:schemeClr val="tx1"/>
              </a:solidFill>
            </a:endParaRPr>
          </a:p>
          <a:p>
            <a:pPr marL="0" indent="0">
              <a:buNone/>
            </a:pPr>
            <a:r>
              <a:rPr lang="en-US" dirty="0">
                <a:solidFill>
                  <a:srgbClr val="173F7E"/>
                </a:solidFill>
                <a:cs typeface="Arial"/>
              </a:rPr>
              <a:t>Challenges</a:t>
            </a:r>
            <a:endParaRPr lang="en-US" b="0" dirty="0">
              <a:solidFill>
                <a:srgbClr val="173F7E"/>
              </a:solidFill>
              <a:cs typeface="Arial"/>
            </a:endParaRPr>
          </a:p>
          <a:p>
            <a:pPr marL="619125" lvl="1" indent="-171450">
              <a:buFont typeface="Wingdings"/>
              <a:buChar char="v"/>
            </a:pPr>
            <a:r>
              <a:rPr lang="en-US" sz="1200" b="1">
                <a:solidFill>
                  <a:schemeClr val="tx1"/>
                </a:solidFill>
                <a:cs typeface="Arial"/>
              </a:rPr>
              <a:t>Light attenuation and color distortion</a:t>
            </a:r>
            <a:r>
              <a:rPr lang="en-US" sz="1200" b="0">
                <a:solidFill>
                  <a:schemeClr val="tx1"/>
                </a:solidFill>
                <a:cs typeface="Arial"/>
              </a:rPr>
              <a:t>: Different wavelengths are absorbed at varying depths, causing unnatural color casts that are difficult to correct, especially with changing water clarity and lighting.</a:t>
            </a:r>
          </a:p>
          <a:p>
            <a:pPr marL="619125" lvl="1" indent="-171450">
              <a:buFont typeface="Wingdings"/>
              <a:buChar char="v"/>
            </a:pPr>
            <a:r>
              <a:rPr lang="en-US" sz="1200" b="1">
                <a:solidFill>
                  <a:schemeClr val="tx1"/>
                </a:solidFill>
                <a:cs typeface="Arial"/>
              </a:rPr>
              <a:t>Light scattering by water particles:</a:t>
            </a:r>
            <a:r>
              <a:rPr lang="en-US" sz="1200" b="0">
                <a:solidFill>
                  <a:schemeClr val="tx1"/>
                </a:solidFill>
                <a:cs typeface="Arial"/>
              </a:rPr>
              <a:t> Causes blurriness and low contrast, which are tough to handle with specific traditional methods.</a:t>
            </a:r>
          </a:p>
          <a:p>
            <a:pPr marL="619125" lvl="1" indent="-171450">
              <a:buFont typeface="Wingdings"/>
              <a:buChar char="v"/>
            </a:pPr>
            <a:r>
              <a:rPr lang="en-US" sz="1200" b="1">
                <a:solidFill>
                  <a:schemeClr val="tx1"/>
                </a:solidFill>
                <a:cs typeface="Arial"/>
              </a:rPr>
              <a:t>Lack of high-quality labeled data:</a:t>
            </a:r>
            <a:r>
              <a:rPr lang="en-US" sz="1200" b="0">
                <a:solidFill>
                  <a:schemeClr val="tx1"/>
                </a:solidFill>
                <a:cs typeface="Arial"/>
              </a:rPr>
              <a:t> Limits the effectiveness of supervised models, leading to reliance on self-supervised learning and synthetic datasets, which often struggle to generalize </a:t>
            </a:r>
            <a:br>
              <a:rPr lang="en-US" sz="1200" b="1"/>
            </a:br>
            <a:r>
              <a:rPr lang="en-US" sz="1200" b="0">
                <a:solidFill>
                  <a:schemeClr val="tx1"/>
                </a:solidFill>
                <a:cs typeface="Arial"/>
              </a:rPr>
              <a:t>to real-world scenarios.</a:t>
            </a:r>
            <a:endParaRPr lang="en-US" sz="1200" b="1">
              <a:solidFill>
                <a:schemeClr val="tx1"/>
              </a:solidFill>
            </a:endParaRPr>
          </a:p>
          <a:p>
            <a:pPr marL="619125" lvl="1" indent="-171450">
              <a:buFont typeface="Wingdings"/>
              <a:buChar char="v"/>
            </a:pPr>
            <a:r>
              <a:rPr lang="en-US" sz="1200" b="1">
                <a:solidFill>
                  <a:schemeClr val="tx1"/>
                </a:solidFill>
                <a:cs typeface="Arial"/>
              </a:rPr>
              <a:t>Over-specialization of current techniques: </a:t>
            </a:r>
            <a:r>
              <a:rPr lang="en-US" sz="1200" b="0">
                <a:solidFill>
                  <a:schemeClr val="tx1"/>
                </a:solidFill>
                <a:cs typeface="Arial"/>
              </a:rPr>
              <a:t>Most methods are too focused on specific problems, failing to adapt to the diverse and complex conditions found in underwater environments.</a:t>
            </a:r>
            <a:br>
              <a:rPr lang="en-US" sz="1200" b="0">
                <a:cs typeface="Arial"/>
              </a:rPr>
            </a:br>
            <a:endParaRPr lang="en-US" sz="1200" b="1">
              <a:solidFill>
                <a:schemeClr val="tx1"/>
              </a:solidFill>
              <a:cs typeface="Arial"/>
            </a:endParaRPr>
          </a:p>
          <a:p>
            <a:pPr marL="0" indent="0">
              <a:buNone/>
            </a:pPr>
            <a:r>
              <a:rPr lang="en-US" sz="1200" b="0">
                <a:solidFill>
                  <a:schemeClr val="tx1"/>
                </a:solidFill>
                <a:cs typeface="Arial"/>
              </a:rPr>
              <a:t>There is a need for a holistic and flexible approach that can address the above varying underwater conditions more effectively, thereby making a more robust and generalized image enhancement model </a:t>
            </a:r>
            <a:endParaRPr lang="en-US" sz="1200" b="0">
              <a:solidFill>
                <a:schemeClr val="tx1"/>
              </a:solidFill>
            </a:endParaRPr>
          </a:p>
        </p:txBody>
      </p:sp>
      <p:sp>
        <p:nvSpPr>
          <p:cNvPr id="6" name="Footer Placeholder 7"/>
          <p:cNvSpPr>
            <a:spLocks noGrp="1"/>
          </p:cNvSpPr>
          <p:nvPr>
            <p:ph type="ftr" sz="quarter" idx="15"/>
          </p:nvPr>
        </p:nvSpPr>
        <p:spPr>
          <a:xfrm>
            <a:off x="7040891" y="6530504"/>
            <a:ext cx="4126140" cy="327496"/>
          </a:xfrm>
        </p:spPr>
        <p:txBody>
          <a:bodyPr/>
          <a:lstStyle/>
          <a:p>
            <a:pPr algn="l"/>
            <a:r>
              <a:rPr lang="en-SG" sz="1050"/>
              <a:t>© National University of Singapore</a:t>
            </a:r>
            <a:endParaRPr lang="en-SG" sz="1400"/>
          </a:p>
        </p:txBody>
      </p:sp>
      <p:sp>
        <p:nvSpPr>
          <p:cNvPr id="5" name="Slide Number Placeholder 4"/>
          <p:cNvSpPr>
            <a:spLocks noGrp="1"/>
          </p:cNvSpPr>
          <p:nvPr>
            <p:ph type="sldNum" sz="quarter" idx="16"/>
          </p:nvPr>
        </p:nvSpPr>
        <p:spPr/>
        <p:txBody>
          <a:bodyPr/>
          <a:lstStyle/>
          <a:p>
            <a:fld id="{2F63C605-4FC6-46DE-BC90-871762EA3F52}" type="slidenum">
              <a:rPr lang="en-SG" smtClean="0"/>
              <a:pPr/>
              <a:t>4</a:t>
            </a:fld>
            <a:endParaRPr lang="en-SG"/>
          </a:p>
        </p:txBody>
      </p:sp>
    </p:spTree>
    <p:extLst>
      <p:ext uri="{BB962C8B-B14F-4D97-AF65-F5344CB8AC3E}">
        <p14:creationId xmlns:p14="http://schemas.microsoft.com/office/powerpoint/2010/main" val="143147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E520-E118-B0A9-E237-D2E8551E8D0C}"/>
              </a:ext>
            </a:extLst>
          </p:cNvPr>
          <p:cNvSpPr>
            <a:spLocks noGrp="1"/>
          </p:cNvSpPr>
          <p:nvPr>
            <p:ph type="title"/>
          </p:nvPr>
        </p:nvSpPr>
        <p:spPr/>
        <p:txBody>
          <a:bodyPr>
            <a:normAutofit fontScale="90000"/>
          </a:bodyPr>
          <a:lstStyle/>
          <a:p>
            <a:r>
              <a:rPr lang="en-US">
                <a:ea typeface="+mj-lt"/>
                <a:cs typeface="+mj-lt"/>
              </a:rPr>
              <a:t>Data Requirements and Availability</a:t>
            </a:r>
            <a:endParaRPr lang="en-US"/>
          </a:p>
        </p:txBody>
      </p:sp>
      <p:sp>
        <p:nvSpPr>
          <p:cNvPr id="3" name="Content Placeholder 2">
            <a:extLst>
              <a:ext uri="{FF2B5EF4-FFF2-40B4-BE49-F238E27FC236}">
                <a16:creationId xmlns:a16="http://schemas.microsoft.com/office/drawing/2014/main" id="{0C1EF099-05E7-83C8-E378-50607D665023}"/>
              </a:ext>
            </a:extLst>
          </p:cNvPr>
          <p:cNvSpPr>
            <a:spLocks noGrp="1"/>
          </p:cNvSpPr>
          <p:nvPr>
            <p:ph sz="quarter" idx="13"/>
          </p:nvPr>
        </p:nvSpPr>
        <p:spPr>
          <a:xfrm>
            <a:off x="838200" y="1466810"/>
            <a:ext cx="10515600" cy="3926098"/>
          </a:xfrm>
        </p:spPr>
        <p:txBody>
          <a:bodyPr vert="horz" lIns="91440" tIns="45720" rIns="91440" bIns="45720" rtlCol="0" anchor="t">
            <a:noAutofit/>
          </a:bodyPr>
          <a:lstStyle/>
          <a:p>
            <a:pPr marL="0" indent="0">
              <a:lnSpc>
                <a:spcPct val="109999"/>
              </a:lnSpc>
              <a:buNone/>
            </a:pPr>
            <a:r>
              <a:rPr lang="en-US">
                <a:solidFill>
                  <a:srgbClr val="173F7E"/>
                </a:solidFill>
              </a:rPr>
              <a:t>Required:</a:t>
            </a:r>
            <a:endParaRPr lang="en-US" b="0">
              <a:solidFill>
                <a:srgbClr val="173F7E"/>
              </a:solidFill>
            </a:endParaRPr>
          </a:p>
          <a:p>
            <a:pPr marL="619125" lvl="1" indent="-342900">
              <a:lnSpc>
                <a:spcPct val="109999"/>
              </a:lnSpc>
              <a:buFont typeface="Wingdings" panose="020B0604020202020204" pitchFamily="34" charset="0"/>
              <a:buChar char="v"/>
            </a:pPr>
            <a:r>
              <a:rPr lang="en-US" sz="1600">
                <a:solidFill>
                  <a:schemeClr val="tx1"/>
                </a:solidFill>
              </a:rPr>
              <a:t>Images captured by the company's marine robots for use in training and testing the image enhancement models.</a:t>
            </a:r>
            <a:endParaRPr lang="en-US" sz="1600" b="0">
              <a:solidFill>
                <a:schemeClr val="tx1"/>
              </a:solidFill>
            </a:endParaRPr>
          </a:p>
          <a:p>
            <a:pPr marL="619125" lvl="1" indent="-342900">
              <a:lnSpc>
                <a:spcPct val="109999"/>
              </a:lnSpc>
              <a:buFont typeface="Wingdings" panose="020B0604020202020204" pitchFamily="34" charset="0"/>
              <a:buChar char="v"/>
            </a:pPr>
            <a:r>
              <a:rPr lang="en-US" sz="1600">
                <a:solidFill>
                  <a:schemeClr val="tx1"/>
                </a:solidFill>
              </a:rPr>
              <a:t>Paired underwater scene images (raw and corresponding enhanced versions) for training GAN models, enabling the system to learn from distorted and improved image pairs.</a:t>
            </a:r>
            <a:br>
              <a:rPr lang="en-US" sz="2000" b="1"/>
            </a:br>
            <a:endParaRPr lang="en-US" sz="2000" b="0">
              <a:solidFill>
                <a:schemeClr val="tx1"/>
              </a:solidFill>
              <a:ea typeface="+mj-lt"/>
              <a:cs typeface="+mj-lt"/>
            </a:endParaRPr>
          </a:p>
          <a:p>
            <a:pPr marL="0" indent="0">
              <a:lnSpc>
                <a:spcPct val="109999"/>
              </a:lnSpc>
              <a:buNone/>
            </a:pPr>
            <a:r>
              <a:rPr lang="en-US">
                <a:solidFill>
                  <a:srgbClr val="173F7E"/>
                </a:solidFill>
                <a:ea typeface="+mj-lt"/>
                <a:cs typeface="+mj-lt"/>
              </a:rPr>
              <a:t>Available:</a:t>
            </a:r>
            <a:endParaRPr lang="en-US">
              <a:solidFill>
                <a:srgbClr val="173F7E"/>
              </a:solidFill>
            </a:endParaRPr>
          </a:p>
          <a:p>
            <a:pPr marL="619125" lvl="1" indent="-342900">
              <a:buFont typeface="Wingdings" panose="020B0604020202020204" pitchFamily="34" charset="0"/>
              <a:buChar char="v"/>
            </a:pPr>
            <a:r>
              <a:rPr lang="en-US" sz="1600">
                <a:solidFill>
                  <a:schemeClr val="tx1"/>
                </a:solidFill>
                <a:ea typeface="+mj-lt"/>
                <a:cs typeface="+mj-lt"/>
              </a:rPr>
              <a:t>Publicly available EUVP dataset</a:t>
            </a:r>
            <a:r>
              <a:rPr lang="en-US" sz="1600" b="0">
                <a:solidFill>
                  <a:schemeClr val="tx1"/>
                </a:solidFill>
                <a:ea typeface="+mj-lt"/>
                <a:cs typeface="+mj-lt"/>
              </a:rPr>
              <a:t> (</a:t>
            </a:r>
            <a:r>
              <a:rPr lang="en-US" sz="1600">
                <a:solidFill>
                  <a:schemeClr val="accent1"/>
                </a:solidFill>
                <a:ea typeface="+mj-lt"/>
                <a:cs typeface="+mj-lt"/>
                <a:hlinkClick r:id="rId2">
                  <a:extLst>
                    <a:ext uri="{A12FA001-AC4F-418D-AE19-62706E023703}">
                      <ahyp:hlinkClr xmlns:ahyp="http://schemas.microsoft.com/office/drawing/2018/hyperlinkcolor" val="tx"/>
                    </a:ext>
                  </a:extLst>
                </a:hlinkClick>
              </a:rPr>
              <a:t>https://irvlab.cs.umn.edu/resources/euvp-dataset</a:t>
            </a:r>
            <a:r>
              <a:rPr lang="en-US" sz="1600">
                <a:solidFill>
                  <a:schemeClr val="tx1"/>
                </a:solidFill>
                <a:ea typeface="+mj-lt"/>
                <a:cs typeface="+mj-lt"/>
              </a:rPr>
              <a:t>), providing paired underwater images for initial model training.</a:t>
            </a:r>
            <a:endParaRPr lang="en-US" sz="1600" b="0">
              <a:solidFill>
                <a:schemeClr val="tx1"/>
              </a:solidFill>
            </a:endParaRPr>
          </a:p>
          <a:p>
            <a:pPr marL="619125" lvl="1" indent="-342900">
              <a:buFont typeface="Wingdings" panose="020B0604020202020204" pitchFamily="34" charset="0"/>
              <a:buChar char="v"/>
            </a:pPr>
            <a:r>
              <a:rPr lang="en-US" sz="1600">
                <a:solidFill>
                  <a:schemeClr val="tx1"/>
                </a:solidFill>
                <a:ea typeface="+mj-lt"/>
                <a:cs typeface="+mj-lt"/>
              </a:rPr>
              <a:t>Underwater images collected by the client's marine robots, offering real-world data for fine-tuning and testing to ensure optimal performance in practical applications.</a:t>
            </a:r>
            <a:endParaRPr lang="en-US" sz="1600" b="1">
              <a:solidFill>
                <a:schemeClr val="tx1"/>
              </a:solidFill>
            </a:endParaRPr>
          </a:p>
          <a:p>
            <a:pPr marL="356870" indent="-356870">
              <a:buFont typeface="Wingdings" panose="020B0604020202020204" pitchFamily="34" charset="0"/>
              <a:buChar char="v"/>
            </a:pPr>
            <a:endParaRPr lang="en-US"/>
          </a:p>
        </p:txBody>
      </p:sp>
      <p:sp>
        <p:nvSpPr>
          <p:cNvPr id="5" name="Footer Placeholder 4">
            <a:extLst>
              <a:ext uri="{FF2B5EF4-FFF2-40B4-BE49-F238E27FC236}">
                <a16:creationId xmlns:a16="http://schemas.microsoft.com/office/drawing/2014/main" id="{9192094C-CF26-63D7-9ACD-30A31877947B}"/>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73EF6ACA-A974-FA2F-7D57-70B7560EBA6F}"/>
              </a:ext>
            </a:extLst>
          </p:cNvPr>
          <p:cNvSpPr>
            <a:spLocks noGrp="1"/>
          </p:cNvSpPr>
          <p:nvPr>
            <p:ph type="sldNum" sz="quarter" idx="16"/>
          </p:nvPr>
        </p:nvSpPr>
        <p:spPr/>
        <p:txBody>
          <a:bodyPr/>
          <a:lstStyle/>
          <a:p>
            <a:fld id="{2F63C605-4FC6-46DE-BC90-871762EA3F52}" type="slidenum">
              <a:rPr lang="en-SG" smtClean="0"/>
              <a:pPr/>
              <a:t>5</a:t>
            </a:fld>
            <a:endParaRPr lang="en-SG"/>
          </a:p>
        </p:txBody>
      </p:sp>
    </p:spTree>
    <p:extLst>
      <p:ext uri="{BB962C8B-B14F-4D97-AF65-F5344CB8AC3E}">
        <p14:creationId xmlns:p14="http://schemas.microsoft.com/office/powerpoint/2010/main" val="1594978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06F8-3202-047F-E1A5-72E19A0DC40F}"/>
              </a:ext>
            </a:extLst>
          </p:cNvPr>
          <p:cNvSpPr>
            <a:spLocks noGrp="1"/>
          </p:cNvSpPr>
          <p:nvPr>
            <p:ph type="title"/>
          </p:nvPr>
        </p:nvSpPr>
        <p:spPr/>
        <p:txBody>
          <a:bodyPr>
            <a:normAutofit/>
          </a:bodyPr>
          <a:lstStyle/>
          <a:p>
            <a:r>
              <a:rPr lang="en-US" sz="2800">
                <a:cs typeface="Arial"/>
              </a:rPr>
              <a:t>Machine Learning Algorithms</a:t>
            </a:r>
            <a:endParaRPr lang="en-US">
              <a:cs typeface="Arial"/>
            </a:endParaRPr>
          </a:p>
        </p:txBody>
      </p:sp>
      <p:sp>
        <p:nvSpPr>
          <p:cNvPr id="3" name="Content Placeholder 2">
            <a:extLst>
              <a:ext uri="{FF2B5EF4-FFF2-40B4-BE49-F238E27FC236}">
                <a16:creationId xmlns:a16="http://schemas.microsoft.com/office/drawing/2014/main" id="{8C798045-7FC7-F381-1083-19B3063533F1}"/>
              </a:ext>
            </a:extLst>
          </p:cNvPr>
          <p:cNvSpPr>
            <a:spLocks noGrp="1"/>
          </p:cNvSpPr>
          <p:nvPr>
            <p:ph sz="quarter" idx="13"/>
          </p:nvPr>
        </p:nvSpPr>
        <p:spPr>
          <a:xfrm>
            <a:off x="838200" y="1412813"/>
            <a:ext cx="5377474" cy="3822445"/>
          </a:xfrm>
        </p:spPr>
        <p:txBody>
          <a:bodyPr vert="horz" lIns="91440" tIns="45720" rIns="91440" bIns="45720" rtlCol="0" anchor="t">
            <a:noAutofit/>
          </a:bodyPr>
          <a:lstStyle/>
          <a:p>
            <a:pPr marL="0" indent="0">
              <a:buNone/>
            </a:pPr>
            <a:r>
              <a:rPr lang="en-US" sz="1600">
                <a:solidFill>
                  <a:srgbClr val="173F7E"/>
                </a:solidFill>
                <a:latin typeface="Grandview Display"/>
                <a:cs typeface="Arial"/>
              </a:rPr>
              <a:t>CNN-Based Models</a:t>
            </a:r>
            <a:endParaRPr lang="en-US">
              <a:solidFill>
                <a:srgbClr val="000000"/>
              </a:solidFill>
              <a:latin typeface="Grandview Display"/>
              <a:cs typeface="Arial"/>
            </a:endParaRPr>
          </a:p>
          <a:p>
            <a:pPr marL="619125" lvl="1" indent="-342900">
              <a:buFont typeface="Wingdings" panose="020B0604020202020204" pitchFamily="34" charset="0"/>
              <a:buChar char="v"/>
            </a:pPr>
            <a:r>
              <a:rPr lang="en-US" sz="1400">
                <a:solidFill>
                  <a:schemeClr val="tx1"/>
                </a:solidFill>
                <a:latin typeface="Grandview Display"/>
                <a:cs typeface="Arial"/>
              </a:rPr>
              <a:t>Purpose</a:t>
            </a:r>
            <a:r>
              <a:rPr lang="en-US" sz="1400" b="0">
                <a:solidFill>
                  <a:schemeClr val="tx1"/>
                </a:solidFill>
                <a:latin typeface="Grandview Display"/>
                <a:cs typeface="Arial"/>
              </a:rPr>
              <a:t>: </a:t>
            </a:r>
            <a:r>
              <a:rPr lang="en-US" sz="1400" b="0">
                <a:solidFill>
                  <a:schemeClr val="tx1"/>
                </a:solidFill>
                <a:ea typeface="+mj-lt"/>
                <a:cs typeface="+mj-lt"/>
              </a:rPr>
              <a:t>Image enhancement tasks like denoising, deblurring, and contrast improvement.</a:t>
            </a:r>
            <a:endParaRPr lang="en-US" sz="1400">
              <a:solidFill>
                <a:schemeClr val="tx1"/>
              </a:solidFill>
            </a:endParaRPr>
          </a:p>
          <a:p>
            <a:pPr marL="619125" lvl="1" indent="-342900">
              <a:buFont typeface="Wingdings" panose="020B0604020202020204" pitchFamily="34" charset="0"/>
              <a:buChar char="v"/>
            </a:pPr>
            <a:r>
              <a:rPr lang="en-US" sz="1400">
                <a:solidFill>
                  <a:schemeClr val="tx1"/>
                </a:solidFill>
                <a:latin typeface="Grandview Display"/>
                <a:cs typeface="Arial"/>
              </a:rPr>
              <a:t>Training</a:t>
            </a:r>
            <a:r>
              <a:rPr lang="en-US" sz="1400" b="0">
                <a:solidFill>
                  <a:schemeClr val="tx1"/>
                </a:solidFill>
                <a:latin typeface="Grandview Display"/>
                <a:cs typeface="Arial"/>
              </a:rPr>
              <a:t>: </a:t>
            </a:r>
            <a:r>
              <a:rPr lang="en-US" sz="1400" b="0">
                <a:solidFill>
                  <a:schemeClr val="tx1"/>
                </a:solidFill>
                <a:ea typeface="+mj-lt"/>
                <a:cs typeface="+mj-lt"/>
              </a:rPr>
              <a:t>Uses paired data of original and enhanced frames with loss functions like MSE or perceptual loss.</a:t>
            </a:r>
            <a:endParaRPr lang="en-US" sz="1400" b="0">
              <a:solidFill>
                <a:schemeClr val="tx1"/>
              </a:solidFill>
              <a:latin typeface="Grandview Display"/>
              <a:cs typeface="Arial"/>
            </a:endParaRPr>
          </a:p>
          <a:p>
            <a:pPr marL="171450" indent="-171450">
              <a:buFont typeface="Wingdings"/>
              <a:buChar char="v"/>
            </a:pPr>
            <a:endParaRPr lang="en-US" sz="1400" b="0">
              <a:solidFill>
                <a:schemeClr val="tx1"/>
              </a:solidFill>
              <a:latin typeface="Grandview Display"/>
              <a:cs typeface="Arial"/>
            </a:endParaRPr>
          </a:p>
          <a:p>
            <a:pPr marL="0" indent="0">
              <a:buNone/>
            </a:pPr>
            <a:r>
              <a:rPr lang="en-US" sz="1600" b="1">
                <a:solidFill>
                  <a:srgbClr val="173F7E"/>
                </a:solidFill>
                <a:latin typeface="Grandview Display"/>
                <a:cs typeface="Arial"/>
              </a:rPr>
              <a:t>GAN-Based Models</a:t>
            </a:r>
            <a:endParaRPr lang="en-US" sz="1600" b="0">
              <a:solidFill>
                <a:srgbClr val="173F7E"/>
              </a:solidFill>
              <a:latin typeface="Grandview Display"/>
              <a:cs typeface="Arial"/>
            </a:endParaRPr>
          </a:p>
          <a:p>
            <a:pPr marL="619125" lvl="1" indent="-342900">
              <a:buFont typeface="Wingdings" panose="020B0604020202020204" pitchFamily="34" charset="0"/>
              <a:buChar char="v"/>
            </a:pPr>
            <a:r>
              <a:rPr lang="en-US" sz="1400">
                <a:solidFill>
                  <a:schemeClr val="tx1"/>
                </a:solidFill>
                <a:latin typeface="Grandview Display"/>
                <a:cs typeface="Arial"/>
              </a:rPr>
              <a:t>Purpose</a:t>
            </a:r>
            <a:r>
              <a:rPr lang="en-US" sz="1400" b="0">
                <a:solidFill>
                  <a:schemeClr val="tx1"/>
                </a:solidFill>
                <a:latin typeface="Grandview Display"/>
                <a:cs typeface="Arial"/>
              </a:rPr>
              <a:t>: </a:t>
            </a:r>
            <a:r>
              <a:rPr lang="en-US" sz="1400" b="0">
                <a:solidFill>
                  <a:schemeClr val="tx1"/>
                </a:solidFill>
                <a:ea typeface="+mj-lt"/>
                <a:cs typeface="+mj-lt"/>
              </a:rPr>
              <a:t>Enhance underwater frames by learning mappings between low-quality and high-quality frames.</a:t>
            </a:r>
          </a:p>
          <a:p>
            <a:pPr marL="619125" lvl="1" indent="-342900">
              <a:buFont typeface="Wingdings" panose="020B0604020202020204" pitchFamily="34" charset="0"/>
              <a:buChar char="v"/>
            </a:pPr>
            <a:r>
              <a:rPr lang="en-US" sz="1400">
                <a:solidFill>
                  <a:schemeClr val="tx1"/>
                </a:solidFill>
                <a:latin typeface="Grandview Display"/>
                <a:cs typeface="Arial"/>
              </a:rPr>
              <a:t>Training</a:t>
            </a:r>
            <a:r>
              <a:rPr lang="en-US" sz="1400" b="0">
                <a:solidFill>
                  <a:schemeClr val="tx1"/>
                </a:solidFill>
                <a:latin typeface="Grandview Display"/>
                <a:cs typeface="Arial"/>
              </a:rPr>
              <a:t>: Uses adversarial loss and cycle consistency loss</a:t>
            </a:r>
            <a:r>
              <a:rPr lang="en-US" sz="1400" b="0">
                <a:solidFill>
                  <a:schemeClr val="tx1"/>
                </a:solidFill>
                <a:ea typeface="+mj-lt"/>
                <a:cs typeface="+mj-lt"/>
              </a:rPr>
              <a:t> to improve visual fidelity.</a:t>
            </a:r>
            <a:endParaRPr lang="en-US" sz="1400">
              <a:solidFill>
                <a:schemeClr val="tx1"/>
              </a:solidFill>
              <a:latin typeface="Grandview Display"/>
              <a:cs typeface="Arial"/>
            </a:endParaRPr>
          </a:p>
        </p:txBody>
      </p:sp>
      <p:sp>
        <p:nvSpPr>
          <p:cNvPr id="4" name="Footer Placeholder 3">
            <a:extLst>
              <a:ext uri="{FF2B5EF4-FFF2-40B4-BE49-F238E27FC236}">
                <a16:creationId xmlns:a16="http://schemas.microsoft.com/office/drawing/2014/main" id="{95092152-0ACE-49EB-6B91-D1D241AFABB2}"/>
              </a:ext>
            </a:extLst>
          </p:cNvPr>
          <p:cNvSpPr>
            <a:spLocks noGrp="1"/>
          </p:cNvSpPr>
          <p:nvPr>
            <p:ph type="ftr" sz="quarter" idx="15"/>
          </p:nvPr>
        </p:nvSpPr>
        <p:spPr/>
        <p:txBody>
          <a:bodyPr/>
          <a:lstStyle/>
          <a:p>
            <a:pPr algn="l"/>
            <a:r>
              <a:rPr lang="en-SG" sz="1000"/>
              <a:t>© National University of Singapore</a:t>
            </a:r>
            <a:endParaRPr lang="en-SG"/>
          </a:p>
        </p:txBody>
      </p:sp>
      <p:sp>
        <p:nvSpPr>
          <p:cNvPr id="5" name="Slide Number Placeholder 4">
            <a:extLst>
              <a:ext uri="{FF2B5EF4-FFF2-40B4-BE49-F238E27FC236}">
                <a16:creationId xmlns:a16="http://schemas.microsoft.com/office/drawing/2014/main" id="{0215638E-73FB-D457-9AC1-7968C9540526}"/>
              </a:ext>
            </a:extLst>
          </p:cNvPr>
          <p:cNvSpPr>
            <a:spLocks noGrp="1"/>
          </p:cNvSpPr>
          <p:nvPr>
            <p:ph type="sldNum" sz="quarter" idx="16"/>
          </p:nvPr>
        </p:nvSpPr>
        <p:spPr/>
        <p:txBody>
          <a:bodyPr/>
          <a:lstStyle/>
          <a:p>
            <a:fld id="{2F63C605-4FC6-46DE-BC90-871762EA3F52}" type="slidenum">
              <a:rPr lang="en-SG" smtClean="0"/>
              <a:pPr/>
              <a:t>6</a:t>
            </a:fld>
            <a:endParaRPr lang="en-SG"/>
          </a:p>
        </p:txBody>
      </p:sp>
      <p:pic>
        <p:nvPicPr>
          <p:cNvPr id="6" name="Picture 5" descr="A grey cubes stacked on top of each other&#10;&#10;Description automatically generated">
            <a:extLst>
              <a:ext uri="{FF2B5EF4-FFF2-40B4-BE49-F238E27FC236}">
                <a16:creationId xmlns:a16="http://schemas.microsoft.com/office/drawing/2014/main" id="{726BE021-3364-3F25-7E74-198FB78F028F}"/>
              </a:ext>
            </a:extLst>
          </p:cNvPr>
          <p:cNvPicPr>
            <a:picLocks noChangeAspect="1"/>
          </p:cNvPicPr>
          <p:nvPr/>
        </p:nvPicPr>
        <p:blipFill>
          <a:blip r:embed="rId3"/>
          <a:stretch>
            <a:fillRect/>
          </a:stretch>
        </p:blipFill>
        <p:spPr>
          <a:xfrm>
            <a:off x="8354353" y="1049606"/>
            <a:ext cx="866775" cy="1809750"/>
          </a:xfrm>
          <a:prstGeom prst="rect">
            <a:avLst/>
          </a:prstGeom>
        </p:spPr>
      </p:pic>
      <p:pic>
        <p:nvPicPr>
          <p:cNvPr id="7" name="Picture 6">
            <a:extLst>
              <a:ext uri="{FF2B5EF4-FFF2-40B4-BE49-F238E27FC236}">
                <a16:creationId xmlns:a16="http://schemas.microsoft.com/office/drawing/2014/main" id="{A3B9D988-7598-3583-A298-2A9C71ED09BB}"/>
              </a:ext>
            </a:extLst>
          </p:cNvPr>
          <p:cNvPicPr>
            <a:picLocks noChangeAspect="1"/>
          </p:cNvPicPr>
          <p:nvPr/>
        </p:nvPicPr>
        <p:blipFill>
          <a:blip r:embed="rId4"/>
          <a:stretch>
            <a:fillRect/>
          </a:stretch>
        </p:blipFill>
        <p:spPr>
          <a:xfrm>
            <a:off x="7203417" y="3028193"/>
            <a:ext cx="3171825" cy="1714500"/>
          </a:xfrm>
          <a:prstGeom prst="rect">
            <a:avLst/>
          </a:prstGeom>
        </p:spPr>
      </p:pic>
      <p:sp>
        <p:nvSpPr>
          <p:cNvPr id="8" name="TextBox 7">
            <a:extLst>
              <a:ext uri="{FF2B5EF4-FFF2-40B4-BE49-F238E27FC236}">
                <a16:creationId xmlns:a16="http://schemas.microsoft.com/office/drawing/2014/main" id="{1B8F7973-7CC1-724C-6249-537F16C367B2}"/>
              </a:ext>
            </a:extLst>
          </p:cNvPr>
          <p:cNvSpPr txBox="1"/>
          <p:nvPr/>
        </p:nvSpPr>
        <p:spPr>
          <a:xfrm>
            <a:off x="7364408" y="4828274"/>
            <a:ext cx="3009014"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700" i="1">
                <a:ea typeface="+mn-lt"/>
                <a:cs typeface="+mn-lt"/>
              </a:rPr>
              <a:t>Image Source</a:t>
            </a:r>
            <a:r>
              <a:rPr lang="en-SG" sz="700">
                <a:ea typeface="+mn-lt"/>
                <a:cs typeface="+mn-lt"/>
              </a:rPr>
              <a:t>: </a:t>
            </a:r>
            <a:r>
              <a:rPr lang="en-US" sz="700" err="1">
                <a:ea typeface="+mn-lt"/>
                <a:cs typeface="+mn-lt"/>
              </a:rPr>
              <a:t>Uřičář</a:t>
            </a:r>
            <a:r>
              <a:rPr lang="en-US" sz="700">
                <a:ea typeface="+mn-lt"/>
                <a:cs typeface="+mn-lt"/>
              </a:rPr>
              <a:t>, Michal &amp; Krizek, Pavel &amp; </a:t>
            </a:r>
            <a:r>
              <a:rPr lang="en-US" sz="700" err="1">
                <a:ea typeface="+mn-lt"/>
                <a:cs typeface="+mn-lt"/>
              </a:rPr>
              <a:t>Hurych</a:t>
            </a:r>
            <a:r>
              <a:rPr lang="en-US" sz="700">
                <a:ea typeface="+mn-lt"/>
                <a:cs typeface="+mn-lt"/>
              </a:rPr>
              <a:t>, David &amp; Sobh, Ibrahim &amp; </a:t>
            </a:r>
            <a:r>
              <a:rPr lang="en-US" sz="700" err="1">
                <a:ea typeface="+mn-lt"/>
                <a:cs typeface="+mn-lt"/>
              </a:rPr>
              <a:t>Yogamani</a:t>
            </a:r>
            <a:r>
              <a:rPr lang="en-US" sz="700">
                <a:ea typeface="+mn-lt"/>
                <a:cs typeface="+mn-lt"/>
              </a:rPr>
              <a:t>, Senthil &amp; Denny, Patrick. (2019). Yes, we GAN: Applying Adversarial Techniques for Autonomous Driving. </a:t>
            </a:r>
            <a:endParaRPr lang="en-US" sz="700"/>
          </a:p>
        </p:txBody>
      </p:sp>
    </p:spTree>
    <p:extLst>
      <p:ext uri="{BB962C8B-B14F-4D97-AF65-F5344CB8AC3E}">
        <p14:creationId xmlns:p14="http://schemas.microsoft.com/office/powerpoint/2010/main" val="399519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8BD5-0CE0-98A8-D7D6-67D0557323FF}"/>
              </a:ext>
            </a:extLst>
          </p:cNvPr>
          <p:cNvSpPr>
            <a:spLocks noGrp="1"/>
          </p:cNvSpPr>
          <p:nvPr>
            <p:ph type="title"/>
          </p:nvPr>
        </p:nvSpPr>
        <p:spPr/>
        <p:txBody>
          <a:bodyPr>
            <a:normAutofit fontScale="90000"/>
          </a:bodyPr>
          <a:lstStyle/>
          <a:p>
            <a:r>
              <a:rPr lang="en-GB">
                <a:cs typeface="Arial"/>
              </a:rPr>
              <a:t>Modelling Flow</a:t>
            </a:r>
            <a:endParaRPr lang="en-GB"/>
          </a:p>
        </p:txBody>
      </p:sp>
      <p:sp>
        <p:nvSpPr>
          <p:cNvPr id="5" name="Footer Placeholder 4">
            <a:extLst>
              <a:ext uri="{FF2B5EF4-FFF2-40B4-BE49-F238E27FC236}">
                <a16:creationId xmlns:a16="http://schemas.microsoft.com/office/drawing/2014/main" id="{4A52C836-6A34-FAEE-8435-B98AC3F5C292}"/>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EBC3E3F0-7C9B-9A2B-F31D-8B238401676E}"/>
              </a:ext>
            </a:extLst>
          </p:cNvPr>
          <p:cNvSpPr>
            <a:spLocks noGrp="1"/>
          </p:cNvSpPr>
          <p:nvPr>
            <p:ph type="sldNum" sz="quarter" idx="16"/>
          </p:nvPr>
        </p:nvSpPr>
        <p:spPr/>
        <p:txBody>
          <a:bodyPr/>
          <a:lstStyle/>
          <a:p>
            <a:fld id="{2F63C605-4FC6-46DE-BC90-871762EA3F52}" type="slidenum">
              <a:rPr lang="en-SG" smtClean="0"/>
              <a:pPr/>
              <a:t>7</a:t>
            </a:fld>
            <a:endParaRPr lang="en-SG"/>
          </a:p>
        </p:txBody>
      </p:sp>
      <p:pic>
        <p:nvPicPr>
          <p:cNvPr id="7" name="Picture 6" descr="A diagram of a process flow&#10;&#10;Description automatically generated">
            <a:extLst>
              <a:ext uri="{FF2B5EF4-FFF2-40B4-BE49-F238E27FC236}">
                <a16:creationId xmlns:a16="http://schemas.microsoft.com/office/drawing/2014/main" id="{99AD9F03-A98F-DE75-8C36-6D5AA82570A1}"/>
              </a:ext>
            </a:extLst>
          </p:cNvPr>
          <p:cNvPicPr>
            <a:picLocks noChangeAspect="1"/>
          </p:cNvPicPr>
          <p:nvPr/>
        </p:nvPicPr>
        <p:blipFill>
          <a:blip r:embed="rId3"/>
          <a:stretch>
            <a:fillRect/>
          </a:stretch>
        </p:blipFill>
        <p:spPr>
          <a:xfrm>
            <a:off x="2370291" y="1165721"/>
            <a:ext cx="6349733" cy="5187568"/>
          </a:xfrm>
          <a:prstGeom prst="rect">
            <a:avLst/>
          </a:prstGeom>
        </p:spPr>
      </p:pic>
    </p:spTree>
    <p:extLst>
      <p:ext uri="{BB962C8B-B14F-4D97-AF65-F5344CB8AC3E}">
        <p14:creationId xmlns:p14="http://schemas.microsoft.com/office/powerpoint/2010/main" val="380418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C026-C1E0-5D24-3E56-07F5936012CC}"/>
              </a:ext>
            </a:extLst>
          </p:cNvPr>
          <p:cNvSpPr>
            <a:spLocks noGrp="1"/>
          </p:cNvSpPr>
          <p:nvPr>
            <p:ph type="title"/>
          </p:nvPr>
        </p:nvSpPr>
        <p:spPr/>
        <p:txBody>
          <a:bodyPr>
            <a:normAutofit fontScale="90000"/>
          </a:bodyPr>
          <a:lstStyle/>
          <a:p>
            <a:r>
              <a:rPr lang="en-US" sz="3200">
                <a:ea typeface="+mj-lt"/>
                <a:cs typeface="+mj-lt"/>
              </a:rPr>
              <a:t>Data Preprocessing</a:t>
            </a:r>
          </a:p>
        </p:txBody>
      </p:sp>
      <p:sp>
        <p:nvSpPr>
          <p:cNvPr id="3" name="Content Placeholder 2">
            <a:extLst>
              <a:ext uri="{FF2B5EF4-FFF2-40B4-BE49-F238E27FC236}">
                <a16:creationId xmlns:a16="http://schemas.microsoft.com/office/drawing/2014/main" id="{F622885A-6AD4-ED3D-18A8-1F2FAB8BAFDF}"/>
              </a:ext>
            </a:extLst>
          </p:cNvPr>
          <p:cNvSpPr>
            <a:spLocks noGrp="1"/>
          </p:cNvSpPr>
          <p:nvPr>
            <p:ph sz="quarter" idx="13"/>
          </p:nvPr>
        </p:nvSpPr>
        <p:spPr>
          <a:xfrm>
            <a:off x="838200" y="1182208"/>
            <a:ext cx="10515600" cy="5178486"/>
          </a:xfrm>
        </p:spPr>
        <p:txBody>
          <a:bodyPr vert="horz" lIns="91440" tIns="45720" rIns="91440" bIns="45720" rtlCol="0" anchor="t">
            <a:noAutofit/>
          </a:bodyPr>
          <a:lstStyle/>
          <a:p>
            <a:pPr marL="0" indent="0">
              <a:buNone/>
            </a:pPr>
            <a:r>
              <a:rPr lang="en-SG" sz="1400">
                <a:solidFill>
                  <a:srgbClr val="173F7E"/>
                </a:solidFill>
                <a:cs typeface="Arial"/>
              </a:rPr>
              <a:t>Underwater</a:t>
            </a:r>
            <a:r>
              <a:rPr lang="en-SG" sz="1400">
                <a:cs typeface="Arial"/>
              </a:rPr>
              <a:t> </a:t>
            </a:r>
            <a:r>
              <a:rPr lang="en-SG" sz="1400">
                <a:solidFill>
                  <a:srgbClr val="173F7E"/>
                </a:solidFill>
                <a:cs typeface="Arial"/>
              </a:rPr>
              <a:t>Image</a:t>
            </a:r>
            <a:r>
              <a:rPr lang="en-SG" sz="1400">
                <a:cs typeface="Arial"/>
              </a:rPr>
              <a:t> </a:t>
            </a:r>
            <a:r>
              <a:rPr lang="en-SG" sz="1400">
                <a:solidFill>
                  <a:srgbClr val="173F7E"/>
                </a:solidFill>
                <a:cs typeface="Arial"/>
              </a:rPr>
              <a:t>Enhancement Techniques</a:t>
            </a:r>
            <a:endParaRPr lang="en-US" sz="1400" b="0">
              <a:solidFill>
                <a:schemeClr val="tx1"/>
              </a:solidFill>
              <a:cs typeface="Arial"/>
            </a:endParaRPr>
          </a:p>
          <a:p>
            <a:pPr marL="619125" lvl="1" indent="-171450">
              <a:buFont typeface="Wingdings" panose="020B0604020202020204" pitchFamily="34" charset="0"/>
              <a:buChar char="v"/>
            </a:pPr>
            <a:r>
              <a:rPr lang="en-US" sz="1200" b="1">
                <a:solidFill>
                  <a:schemeClr val="tx1"/>
                </a:solidFill>
                <a:cs typeface="Arial"/>
              </a:rPr>
              <a:t>ICM (Improved Color Model)</a:t>
            </a:r>
            <a:endParaRPr lang="en-SG" sz="1200" b="1">
              <a:solidFill>
                <a:schemeClr val="tx1"/>
              </a:solidFill>
              <a:cs typeface="Arial"/>
            </a:endParaRPr>
          </a:p>
          <a:p>
            <a:pPr marL="977900" lvl="2" indent="-447040">
              <a:buFont typeface="Courier New" panose="020B0604020202020204" pitchFamily="34" charset="0"/>
              <a:buChar char="o"/>
            </a:pPr>
            <a:r>
              <a:rPr lang="en-US" sz="1200" b="0">
                <a:solidFill>
                  <a:schemeClr val="tx1"/>
                </a:solidFill>
                <a:cs typeface="Arial"/>
              </a:rPr>
              <a:t>The Improved Color Model (ICM) is a color-based enhancement method designed to correct image brightness, contrast, and saturation issues</a:t>
            </a:r>
            <a:endParaRPr lang="en-SG" sz="1200" b="0">
              <a:solidFill>
                <a:schemeClr val="tx1"/>
              </a:solidFill>
            </a:endParaRPr>
          </a:p>
          <a:p>
            <a:pPr marL="977900" lvl="2" indent="-447040">
              <a:buFont typeface="Courier New" panose="020B0604020202020204" pitchFamily="34" charset="0"/>
              <a:buChar char="o"/>
            </a:pPr>
            <a:r>
              <a:rPr lang="en-US" sz="1200" b="0">
                <a:solidFill>
                  <a:schemeClr val="tx1"/>
                </a:solidFill>
                <a:cs typeface="Arial"/>
              </a:rPr>
              <a:t>ICM often uses color space transformation (e.g., from RGB to YUV/HSV color space) to separate luminance and chrominance components</a:t>
            </a:r>
          </a:p>
          <a:p>
            <a:pPr marL="619125" lvl="1" indent="-171450">
              <a:buFont typeface="Wingdings" panose="020B0604020202020204" pitchFamily="34" charset="0"/>
              <a:buChar char="v"/>
            </a:pPr>
            <a:r>
              <a:rPr lang="en-US" sz="1200" b="1">
                <a:solidFill>
                  <a:schemeClr val="tx1"/>
                </a:solidFill>
                <a:cs typeface="Arial"/>
              </a:rPr>
              <a:t>UCM (Unsharp Masking Contrast Enhancement):</a:t>
            </a:r>
            <a:endParaRPr lang="en-SG" sz="1200" b="1">
              <a:solidFill>
                <a:schemeClr val="tx1"/>
              </a:solidFill>
              <a:cs typeface="Arial"/>
            </a:endParaRPr>
          </a:p>
          <a:p>
            <a:pPr marL="977900" lvl="2" indent="-447040">
              <a:buFont typeface="Courier New" panose="020B0604020202020204" pitchFamily="34" charset="0"/>
              <a:buChar char="o"/>
            </a:pPr>
            <a:r>
              <a:rPr lang="en-US" sz="1200" b="0">
                <a:solidFill>
                  <a:schemeClr val="tx1"/>
                </a:solidFill>
                <a:cs typeface="Arial"/>
              </a:rPr>
              <a:t>Unsharp Masking Contrast Enhancement (UCM) is a classic technique used to improve image sharpness and contrast. </a:t>
            </a:r>
          </a:p>
          <a:p>
            <a:pPr marL="977900" lvl="2" indent="-447040">
              <a:buFont typeface="Courier New" panose="020B0604020202020204" pitchFamily="34" charset="0"/>
              <a:buChar char="o"/>
            </a:pPr>
            <a:r>
              <a:rPr lang="en-US" sz="1200">
                <a:solidFill>
                  <a:schemeClr val="tx1"/>
                </a:solidFill>
                <a:cs typeface="Arial"/>
              </a:rPr>
              <a:t>UCM utilizes a Gaussian blur to create a softened version of the image and then sharpens the image by adding back the high-frequency components</a:t>
            </a:r>
            <a:endParaRPr lang="en-SG" sz="1200">
              <a:solidFill>
                <a:schemeClr val="tx1"/>
              </a:solidFill>
              <a:cs typeface="Arial"/>
            </a:endParaRPr>
          </a:p>
          <a:p>
            <a:pPr marL="619125" lvl="1" indent="-171450">
              <a:buFont typeface="Wingdings" panose="020B0604020202020204" pitchFamily="34" charset="0"/>
              <a:buChar char="v"/>
            </a:pPr>
            <a:r>
              <a:rPr lang="en-US" sz="1200" b="1">
                <a:solidFill>
                  <a:schemeClr val="tx1"/>
                </a:solidFill>
                <a:cs typeface="Arial"/>
              </a:rPr>
              <a:t>RGHS (Retinex Guided Histogram Stretching):</a:t>
            </a:r>
          </a:p>
          <a:p>
            <a:pPr marL="977900" lvl="2" indent="-447040">
              <a:buFont typeface="Courier New" panose="020B0604020202020204" pitchFamily="34" charset="0"/>
              <a:buChar char="o"/>
            </a:pPr>
            <a:r>
              <a:rPr lang="en-US" sz="1200" b="0">
                <a:solidFill>
                  <a:schemeClr val="tx1"/>
                </a:solidFill>
                <a:cs typeface="Arial"/>
              </a:rPr>
              <a:t>RGHS combines principles from Retinex theory with histogram stretching to enhance image contrast and color details. </a:t>
            </a:r>
            <a:endParaRPr lang="en-SG" sz="1200" b="0">
              <a:solidFill>
                <a:schemeClr val="tx1"/>
              </a:solidFill>
              <a:cs typeface="Arial"/>
            </a:endParaRPr>
          </a:p>
          <a:p>
            <a:pPr marL="977900" lvl="2" indent="-447040">
              <a:buFont typeface="Courier New" panose="020B0604020202020204" pitchFamily="34" charset="0"/>
              <a:buChar char="o"/>
            </a:pPr>
            <a:r>
              <a:rPr lang="en-US" sz="1200">
                <a:solidFill>
                  <a:schemeClr val="tx1"/>
                </a:solidFill>
                <a:cs typeface="Arial"/>
              </a:rPr>
              <a:t>It is aimed at addressing illumination variations in an image.</a:t>
            </a:r>
            <a:endParaRPr lang="en-SG" sz="1200">
              <a:solidFill>
                <a:schemeClr val="tx1"/>
              </a:solidFill>
              <a:cs typeface="Arial"/>
            </a:endParaRPr>
          </a:p>
          <a:p>
            <a:pPr marL="977900" lvl="2" indent="-447040">
              <a:buFont typeface="Courier New" panose="020B0604020202020204" pitchFamily="34" charset="0"/>
              <a:buChar char="o"/>
            </a:pPr>
            <a:r>
              <a:rPr lang="en-US" sz="1200">
                <a:solidFill>
                  <a:schemeClr val="tx1"/>
                </a:solidFill>
                <a:cs typeface="Arial"/>
              </a:rPr>
              <a:t>It enhances both the local contrast and maintains color consistency by mimicking how humans perceive light and shadows.</a:t>
            </a:r>
            <a:endParaRPr lang="en-SG" sz="1200">
              <a:solidFill>
                <a:schemeClr val="tx1"/>
              </a:solidFill>
              <a:cs typeface="Arial"/>
            </a:endParaRPr>
          </a:p>
          <a:p>
            <a:pPr marL="0" indent="0">
              <a:lnSpc>
                <a:spcPct val="100000"/>
              </a:lnSpc>
              <a:buNone/>
            </a:pPr>
            <a:r>
              <a:rPr lang="en-SG" sz="1400">
                <a:solidFill>
                  <a:srgbClr val="173F7E"/>
                </a:solidFill>
                <a:cs typeface="Arial"/>
              </a:rPr>
              <a:t>Feature Extraction with ResNet</a:t>
            </a:r>
            <a:endParaRPr lang="en-US" sz="1400" b="0">
              <a:solidFill>
                <a:srgbClr val="000000"/>
              </a:solidFill>
              <a:cs typeface="Arial"/>
            </a:endParaRPr>
          </a:p>
          <a:p>
            <a:pPr marL="619125" lvl="1" indent="-171450">
              <a:lnSpc>
                <a:spcPct val="100000"/>
              </a:lnSpc>
              <a:buFont typeface="Wingdings" panose="020B0604020202020204" pitchFamily="34" charset="0"/>
              <a:buChar char="v"/>
            </a:pPr>
            <a:r>
              <a:rPr lang="en-SG" sz="1200" b="1">
                <a:solidFill>
                  <a:schemeClr val="tx1"/>
                </a:solidFill>
                <a:cs typeface="Arial"/>
              </a:rPr>
              <a:t>ResNet Architecture:  </a:t>
            </a:r>
            <a:r>
              <a:rPr lang="en-SG" sz="1200" b="0">
                <a:solidFill>
                  <a:schemeClr val="tx1"/>
                </a:solidFill>
                <a:cs typeface="Arial"/>
              </a:rPr>
              <a:t>Utilize a pre-trained ResNet model to extract high-level features related to image quality. Layers capture different aspects of image quality, including sharpness, contrast, and brightness.</a:t>
            </a:r>
            <a:endParaRPr lang="en-US" sz="1200" b="0">
              <a:solidFill>
                <a:schemeClr val="tx1"/>
              </a:solidFill>
              <a:cs typeface="Arial"/>
            </a:endParaRPr>
          </a:p>
          <a:p>
            <a:pPr marL="977900" lvl="2" indent="-447040">
              <a:lnSpc>
                <a:spcPct val="100000"/>
              </a:lnSpc>
              <a:buFont typeface="Courier New" panose="020B0604020202020204" pitchFamily="34" charset="0"/>
              <a:buChar char="o"/>
            </a:pPr>
            <a:r>
              <a:rPr lang="en-SG" sz="1200" b="0">
                <a:solidFill>
                  <a:schemeClr val="tx1"/>
                </a:solidFill>
                <a:cs typeface="Arial"/>
              </a:rPr>
              <a:t>Sharpness: Detects edges and fine details.</a:t>
            </a:r>
            <a:endParaRPr lang="en-US" sz="1200" b="0">
              <a:solidFill>
                <a:schemeClr val="tx1"/>
              </a:solidFill>
              <a:cs typeface="Arial"/>
            </a:endParaRPr>
          </a:p>
          <a:p>
            <a:pPr marL="977900" lvl="2" indent="-447040">
              <a:lnSpc>
                <a:spcPct val="100000"/>
              </a:lnSpc>
              <a:buFont typeface="Courier New" panose="020B0604020202020204" pitchFamily="34" charset="0"/>
              <a:buChar char="o"/>
            </a:pPr>
            <a:r>
              <a:rPr lang="en-SG" sz="1200" b="0">
                <a:solidFill>
                  <a:schemeClr val="tx1"/>
                </a:solidFill>
                <a:cs typeface="Arial"/>
              </a:rPr>
              <a:t>Contrast: Captures intensity differences.</a:t>
            </a:r>
            <a:endParaRPr lang="en-US" sz="1200" b="0">
              <a:solidFill>
                <a:schemeClr val="tx1"/>
              </a:solidFill>
              <a:cs typeface="Arial"/>
            </a:endParaRPr>
          </a:p>
          <a:p>
            <a:pPr marL="977900" lvl="2" indent="-447040">
              <a:lnSpc>
                <a:spcPct val="100000"/>
              </a:lnSpc>
              <a:buFont typeface="Courier New" panose="020B0604020202020204" pitchFamily="34" charset="0"/>
              <a:buChar char="o"/>
            </a:pPr>
            <a:r>
              <a:rPr lang="en-SG" sz="1200">
                <a:solidFill>
                  <a:schemeClr val="tx1"/>
                </a:solidFill>
                <a:cs typeface="Arial"/>
              </a:rPr>
              <a:t>Brightness: Measures overall light intensity.</a:t>
            </a:r>
            <a:endParaRPr lang="en-US" sz="1200" b="1">
              <a:solidFill>
                <a:schemeClr val="tx1"/>
              </a:solidFill>
              <a:cs typeface="Arial"/>
            </a:endParaRPr>
          </a:p>
        </p:txBody>
      </p:sp>
      <p:sp>
        <p:nvSpPr>
          <p:cNvPr id="4" name="Footer Placeholder 3">
            <a:extLst>
              <a:ext uri="{FF2B5EF4-FFF2-40B4-BE49-F238E27FC236}">
                <a16:creationId xmlns:a16="http://schemas.microsoft.com/office/drawing/2014/main" id="{ACA6024A-9B05-49AA-437B-BB85F0CEA6FD}"/>
              </a:ext>
            </a:extLst>
          </p:cNvPr>
          <p:cNvSpPr>
            <a:spLocks noGrp="1"/>
          </p:cNvSpPr>
          <p:nvPr>
            <p:ph type="ftr" sz="quarter" idx="15"/>
          </p:nvPr>
        </p:nvSpPr>
        <p:spPr/>
        <p:txBody>
          <a:bodyPr/>
          <a:lstStyle/>
          <a:p>
            <a:pPr algn="l"/>
            <a:r>
              <a:rPr lang="en-SG" sz="1000"/>
              <a:t>© National University of Singapore</a:t>
            </a:r>
            <a:endParaRPr lang="en-SG"/>
          </a:p>
        </p:txBody>
      </p:sp>
      <p:sp>
        <p:nvSpPr>
          <p:cNvPr id="5" name="Slide Number Placeholder 4">
            <a:extLst>
              <a:ext uri="{FF2B5EF4-FFF2-40B4-BE49-F238E27FC236}">
                <a16:creationId xmlns:a16="http://schemas.microsoft.com/office/drawing/2014/main" id="{548F730C-9501-38D8-31CF-7EFCE9362D83}"/>
              </a:ext>
            </a:extLst>
          </p:cNvPr>
          <p:cNvSpPr>
            <a:spLocks noGrp="1"/>
          </p:cNvSpPr>
          <p:nvPr>
            <p:ph type="sldNum" sz="quarter" idx="16"/>
          </p:nvPr>
        </p:nvSpPr>
        <p:spPr/>
        <p:txBody>
          <a:bodyPr/>
          <a:lstStyle/>
          <a:p>
            <a:fld id="{2F63C605-4FC6-46DE-BC90-871762EA3F52}" type="slidenum">
              <a:rPr lang="en-SG" smtClean="0"/>
              <a:pPr/>
              <a:t>8</a:t>
            </a:fld>
            <a:endParaRPr lang="en-SG"/>
          </a:p>
        </p:txBody>
      </p:sp>
    </p:spTree>
    <p:extLst>
      <p:ext uri="{BB962C8B-B14F-4D97-AF65-F5344CB8AC3E}">
        <p14:creationId xmlns:p14="http://schemas.microsoft.com/office/powerpoint/2010/main" val="2157554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ABD8F-C118-8393-B46C-1995CFD144A0}"/>
              </a:ext>
            </a:extLst>
          </p:cNvPr>
          <p:cNvSpPr>
            <a:spLocks noGrp="1"/>
          </p:cNvSpPr>
          <p:nvPr>
            <p:ph type="title"/>
          </p:nvPr>
        </p:nvSpPr>
        <p:spPr/>
        <p:txBody>
          <a:bodyPr>
            <a:normAutofit fontScale="90000"/>
          </a:bodyPr>
          <a:lstStyle/>
          <a:p>
            <a:r>
              <a:rPr lang="en-US">
                <a:ea typeface="+mj-lt"/>
                <a:cs typeface="+mj-lt"/>
              </a:rPr>
              <a:t>Image Enhancement Model – </a:t>
            </a:r>
            <a:r>
              <a:rPr lang="en-US" err="1">
                <a:ea typeface="+mj-lt"/>
                <a:cs typeface="+mj-lt"/>
              </a:rPr>
              <a:t>FunieGan</a:t>
            </a:r>
            <a:endParaRPr lang="en-US">
              <a:ea typeface="+mj-lt"/>
              <a:cs typeface="+mj-lt"/>
            </a:endParaRPr>
          </a:p>
        </p:txBody>
      </p:sp>
      <p:sp>
        <p:nvSpPr>
          <p:cNvPr id="5" name="Footer Placeholder 4">
            <a:extLst>
              <a:ext uri="{FF2B5EF4-FFF2-40B4-BE49-F238E27FC236}">
                <a16:creationId xmlns:a16="http://schemas.microsoft.com/office/drawing/2014/main" id="{8F1B69A9-1C94-3536-7258-83D3C1E1DA57}"/>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8FEB7A6B-6775-3EFC-D108-CA1577529F4E}"/>
              </a:ext>
            </a:extLst>
          </p:cNvPr>
          <p:cNvSpPr>
            <a:spLocks noGrp="1"/>
          </p:cNvSpPr>
          <p:nvPr>
            <p:ph type="sldNum" sz="quarter" idx="16"/>
          </p:nvPr>
        </p:nvSpPr>
        <p:spPr/>
        <p:txBody>
          <a:bodyPr/>
          <a:lstStyle/>
          <a:p>
            <a:fld id="{2F63C605-4FC6-46DE-BC90-871762EA3F52}" type="slidenum">
              <a:rPr lang="en-SG" smtClean="0"/>
              <a:pPr/>
              <a:t>9</a:t>
            </a:fld>
            <a:endParaRPr lang="en-SG"/>
          </a:p>
        </p:txBody>
      </p:sp>
      <p:sp>
        <p:nvSpPr>
          <p:cNvPr id="9" name="Content Placeholder 8">
            <a:extLst>
              <a:ext uri="{FF2B5EF4-FFF2-40B4-BE49-F238E27FC236}">
                <a16:creationId xmlns:a16="http://schemas.microsoft.com/office/drawing/2014/main" id="{4A3A4893-EE62-0CB2-7E68-4A73BDBE9B36}"/>
              </a:ext>
            </a:extLst>
          </p:cNvPr>
          <p:cNvSpPr>
            <a:spLocks noGrp="1"/>
          </p:cNvSpPr>
          <p:nvPr>
            <p:ph sz="quarter" idx="13"/>
          </p:nvPr>
        </p:nvSpPr>
        <p:spPr>
          <a:xfrm>
            <a:off x="838200" y="1182208"/>
            <a:ext cx="6439786" cy="5174141"/>
          </a:xfrm>
        </p:spPr>
        <p:txBody>
          <a:bodyPr vert="horz" lIns="91440" tIns="45720" rIns="91440" bIns="45720" rtlCol="0" anchor="t">
            <a:normAutofit/>
          </a:bodyPr>
          <a:lstStyle/>
          <a:p>
            <a:pPr marL="0" indent="0">
              <a:buNone/>
            </a:pPr>
            <a:r>
              <a:rPr lang="en-US" sz="1100">
                <a:solidFill>
                  <a:schemeClr val="tx1"/>
                </a:solidFill>
                <a:ea typeface="+mj-lt"/>
                <a:cs typeface="+mj-lt"/>
              </a:rPr>
              <a:t>FUnIE-GAN (Fast Underwater Image Enhancement using GAN)</a:t>
            </a:r>
            <a:r>
              <a:rPr lang="en-US" sz="1000" b="0">
                <a:solidFill>
                  <a:schemeClr val="tx1"/>
                </a:solidFill>
                <a:ea typeface="+mj-lt"/>
                <a:cs typeface="+mj-lt"/>
              </a:rPr>
              <a:t> is a deep learning model designed for enhancing distorted images, particularly underwater images, into visually enhanced outputs. It leverages the power of Generative Adversarial Networks (GANs) to achieve fast and efficient image-to-image translation</a:t>
            </a:r>
            <a:br>
              <a:rPr lang="en-US" sz="1000" b="0">
                <a:solidFill>
                  <a:schemeClr val="tx1"/>
                </a:solidFill>
                <a:ea typeface="+mj-lt"/>
                <a:cs typeface="+mj-lt"/>
              </a:rPr>
            </a:br>
            <a:endParaRPr lang="en-US" sz="1100">
              <a:solidFill>
                <a:schemeClr val="tx1"/>
              </a:solidFill>
              <a:ea typeface="+mj-lt"/>
              <a:cs typeface="+mj-lt"/>
            </a:endParaRPr>
          </a:p>
          <a:p>
            <a:pPr marL="356870" indent="-356870">
              <a:buFont typeface="Wingdings" panose="020B0604020202020204" pitchFamily="34" charset="0"/>
              <a:buChar char="v"/>
            </a:pPr>
            <a:r>
              <a:rPr lang="en-US" sz="1100">
                <a:solidFill>
                  <a:srgbClr val="173F7E"/>
                </a:solidFill>
                <a:ea typeface="+mj-lt"/>
                <a:cs typeface="+mj-lt"/>
              </a:rPr>
              <a:t>Goal</a:t>
            </a:r>
            <a:r>
              <a:rPr lang="en-US" sz="1100" b="0">
                <a:ea typeface="+mj-lt"/>
                <a:cs typeface="+mj-lt"/>
              </a:rPr>
              <a:t>: </a:t>
            </a:r>
            <a:r>
              <a:rPr lang="en-US" sz="1100" b="0">
                <a:solidFill>
                  <a:schemeClr val="tx1"/>
                </a:solidFill>
                <a:ea typeface="+mj-lt"/>
                <a:cs typeface="+mj-lt"/>
              </a:rPr>
              <a:t>Learn a mapping G:X→Y from distorted images (domain X) to enhanced images (domain Y).</a:t>
            </a:r>
            <a:endParaRPr lang="en-US" sz="1100" b="0">
              <a:solidFill>
                <a:schemeClr val="tx1"/>
              </a:solidFill>
            </a:endParaRPr>
          </a:p>
          <a:p>
            <a:pPr marL="356870" indent="-356870">
              <a:buFont typeface="Wingdings" panose="020B0604020202020204" pitchFamily="34" charset="0"/>
              <a:buChar char="v"/>
            </a:pPr>
            <a:r>
              <a:rPr lang="en-US" sz="1100">
                <a:solidFill>
                  <a:srgbClr val="173F7E"/>
                </a:solidFill>
                <a:ea typeface="+mj-lt"/>
                <a:cs typeface="+mj-lt"/>
              </a:rPr>
              <a:t>Architecture</a:t>
            </a:r>
            <a:r>
              <a:rPr lang="en-US" sz="1100" b="0">
                <a:solidFill>
                  <a:srgbClr val="173F7E"/>
                </a:solidFill>
                <a:ea typeface="+mj-lt"/>
                <a:cs typeface="+mj-lt"/>
              </a:rPr>
              <a:t>: </a:t>
            </a:r>
            <a:endParaRPr lang="en-US" sz="1100">
              <a:solidFill>
                <a:srgbClr val="173F7E"/>
              </a:solidFill>
            </a:endParaRPr>
          </a:p>
          <a:p>
            <a:pPr marL="804545" lvl="1" indent="-447040">
              <a:buFont typeface="Courier New" panose="020B0604020202020204" pitchFamily="34" charset="0"/>
              <a:buChar char="o"/>
            </a:pPr>
            <a:r>
              <a:rPr lang="en-US" sz="1100" b="1">
                <a:ea typeface="+mj-lt"/>
                <a:cs typeface="+mj-lt"/>
              </a:rPr>
              <a:t>Generator</a:t>
            </a:r>
            <a:r>
              <a:rPr lang="en-US" sz="1100">
                <a:ea typeface="+mj-lt"/>
                <a:cs typeface="+mj-lt"/>
              </a:rPr>
              <a:t>: U-Net-based encoder-decoder with skip connections (256x256x3 input/output). Fully convolutional, optimized for fast inference with 4x4 convolutions, Leaky-ReLU, and Batch Normalization.</a:t>
            </a:r>
            <a:endParaRPr lang="en-US" sz="1100"/>
          </a:p>
          <a:p>
            <a:pPr marL="804545" lvl="1" indent="-447040">
              <a:buFont typeface="Courier New" panose="020B0604020202020204" pitchFamily="34" charset="0"/>
              <a:buChar char="o"/>
            </a:pPr>
            <a:r>
              <a:rPr lang="en-US" sz="1100" b="1">
                <a:ea typeface="+mj-lt"/>
                <a:cs typeface="+mj-lt"/>
              </a:rPr>
              <a:t>Discriminator</a:t>
            </a:r>
            <a:r>
              <a:rPr lang="en-US" sz="1100">
                <a:ea typeface="+mj-lt"/>
                <a:cs typeface="+mj-lt"/>
              </a:rPr>
              <a:t>: PatchGAN architecture focusing on local patch-level details (16x16 patches) to ensure texture and style consistency.</a:t>
            </a:r>
            <a:endParaRPr lang="en-US" sz="1100"/>
          </a:p>
          <a:p>
            <a:pPr marL="356870" indent="-356870">
              <a:buFont typeface="Wingdings" panose="020B0604020202020204" pitchFamily="34" charset="0"/>
              <a:buChar char="v"/>
            </a:pPr>
            <a:r>
              <a:rPr lang="en-US" sz="1100">
                <a:solidFill>
                  <a:srgbClr val="173F7E"/>
                </a:solidFill>
                <a:ea typeface="+mj-lt"/>
                <a:cs typeface="+mj-lt"/>
              </a:rPr>
              <a:t>Loss Functions</a:t>
            </a:r>
            <a:r>
              <a:rPr lang="en-US" sz="1100" b="0">
                <a:solidFill>
                  <a:srgbClr val="173F7E"/>
                </a:solidFill>
                <a:ea typeface="+mj-lt"/>
                <a:cs typeface="+mj-lt"/>
              </a:rPr>
              <a:t>: </a:t>
            </a:r>
            <a:endParaRPr lang="en-US" sz="1100">
              <a:solidFill>
                <a:srgbClr val="173F7E"/>
              </a:solidFill>
            </a:endParaRPr>
          </a:p>
          <a:p>
            <a:pPr marL="804545" lvl="1" indent="-447040">
              <a:buFont typeface="Courier New" panose="020B0604020202020204" pitchFamily="34" charset="0"/>
              <a:buChar char="o"/>
            </a:pPr>
            <a:r>
              <a:rPr lang="en-US" sz="1100" b="1">
                <a:ea typeface="+mj-lt"/>
                <a:cs typeface="+mj-lt"/>
              </a:rPr>
              <a:t>Adversarial Loss</a:t>
            </a:r>
            <a:r>
              <a:rPr lang="en-US" sz="1100">
                <a:ea typeface="+mj-lt"/>
                <a:cs typeface="+mj-lt"/>
              </a:rPr>
              <a:t>: Standard GAN objective for image realism.</a:t>
            </a:r>
            <a:endParaRPr lang="en-US" sz="1100"/>
          </a:p>
          <a:p>
            <a:pPr marL="804545" lvl="1" indent="-447040">
              <a:buFont typeface="Courier New" panose="020B0604020202020204" pitchFamily="34" charset="0"/>
              <a:buChar char="o"/>
            </a:pPr>
            <a:r>
              <a:rPr lang="en-US" sz="1100" b="1">
                <a:ea typeface="+mj-lt"/>
                <a:cs typeface="+mj-lt"/>
              </a:rPr>
              <a:t>L1 Loss (Global Similarity):</a:t>
            </a:r>
            <a:r>
              <a:rPr lang="en-US" sz="1100">
                <a:ea typeface="+mj-lt"/>
                <a:cs typeface="+mj-lt"/>
              </a:rPr>
              <a:t> Enforces global similarity between generated and real images.</a:t>
            </a:r>
            <a:endParaRPr lang="en-US" sz="1100"/>
          </a:p>
          <a:p>
            <a:pPr marL="804545" lvl="1" indent="-447040">
              <a:buFont typeface="Courier New" panose="020B0604020202020204" pitchFamily="34" charset="0"/>
              <a:buChar char="o"/>
            </a:pPr>
            <a:r>
              <a:rPr lang="en-US" sz="1100" b="1">
                <a:ea typeface="+mj-lt"/>
                <a:cs typeface="+mj-lt"/>
              </a:rPr>
              <a:t>Content Loss</a:t>
            </a:r>
            <a:r>
              <a:rPr lang="en-US" sz="1100">
                <a:ea typeface="+mj-lt"/>
                <a:cs typeface="+mj-lt"/>
              </a:rPr>
              <a:t>: Encourages high-level feature representation similarity using a pre-trained VGG-19 network.</a:t>
            </a:r>
            <a:endParaRPr lang="en-US" sz="1100"/>
          </a:p>
          <a:p>
            <a:pPr marL="804545" lvl="1" indent="-447040">
              <a:buFont typeface="Courier New" panose="020B0604020202020204" pitchFamily="34" charset="0"/>
              <a:buChar char="o"/>
            </a:pPr>
            <a:r>
              <a:rPr lang="en-US" sz="1100" b="1">
                <a:ea typeface="+mj-lt"/>
                <a:cs typeface="+mj-lt"/>
              </a:rPr>
              <a:t>PatchGAN Loss</a:t>
            </a:r>
            <a:r>
              <a:rPr lang="en-US" sz="1100">
                <a:ea typeface="+mj-lt"/>
                <a:cs typeface="+mj-lt"/>
              </a:rPr>
              <a:t>: Captures local texture and style details.</a:t>
            </a:r>
            <a:endParaRPr lang="en-US" sz="1100"/>
          </a:p>
          <a:p>
            <a:pPr marL="356870" indent="-356870">
              <a:buFont typeface="Wingdings" panose="020B0604020202020204" pitchFamily="34" charset="0"/>
              <a:buChar char="v"/>
            </a:pPr>
            <a:r>
              <a:rPr lang="en-US" sz="1100">
                <a:solidFill>
                  <a:srgbClr val="173F7E"/>
                </a:solidFill>
              </a:rPr>
              <a:t>Training Objective:</a:t>
            </a:r>
          </a:p>
        </p:txBody>
      </p:sp>
      <p:pic>
        <p:nvPicPr>
          <p:cNvPr id="11" name="Picture 10" descr="A graph with red and green bars&#10;&#10;Description automatically generated">
            <a:extLst>
              <a:ext uri="{FF2B5EF4-FFF2-40B4-BE49-F238E27FC236}">
                <a16:creationId xmlns:a16="http://schemas.microsoft.com/office/drawing/2014/main" id="{32D62198-7DE8-2C0A-040E-18FF0A4629EB}"/>
              </a:ext>
            </a:extLst>
          </p:cNvPr>
          <p:cNvPicPr>
            <a:picLocks noChangeAspect="1"/>
          </p:cNvPicPr>
          <p:nvPr/>
        </p:nvPicPr>
        <p:blipFill>
          <a:blip r:embed="rId3"/>
          <a:srcRect t="100" r="37594" b="-467"/>
          <a:stretch/>
        </p:blipFill>
        <p:spPr>
          <a:xfrm>
            <a:off x="7185838" y="1182186"/>
            <a:ext cx="4607450" cy="1704497"/>
          </a:xfrm>
          <a:prstGeom prst="rect">
            <a:avLst/>
          </a:prstGeom>
        </p:spPr>
      </p:pic>
      <p:pic>
        <p:nvPicPr>
          <p:cNvPr id="13" name="Picture 12" descr="A graph with red and green bars&#10;&#10;Description automatically generated">
            <a:extLst>
              <a:ext uri="{FF2B5EF4-FFF2-40B4-BE49-F238E27FC236}">
                <a16:creationId xmlns:a16="http://schemas.microsoft.com/office/drawing/2014/main" id="{F32BD187-F853-01C1-31D4-FBB7E7AC3B09}"/>
              </a:ext>
            </a:extLst>
          </p:cNvPr>
          <p:cNvPicPr>
            <a:picLocks noChangeAspect="1"/>
          </p:cNvPicPr>
          <p:nvPr/>
        </p:nvPicPr>
        <p:blipFill>
          <a:blip r:embed="rId3"/>
          <a:srcRect l="62124" b="3023"/>
          <a:stretch/>
        </p:blipFill>
        <p:spPr>
          <a:xfrm>
            <a:off x="7921258" y="3166931"/>
            <a:ext cx="3124419" cy="1843829"/>
          </a:xfrm>
          <a:prstGeom prst="rect">
            <a:avLst/>
          </a:prstGeom>
        </p:spPr>
      </p:pic>
      <p:pic>
        <p:nvPicPr>
          <p:cNvPr id="15" name="Picture 14" descr="A close up of a letter&#10;&#10;Description automatically generated">
            <a:extLst>
              <a:ext uri="{FF2B5EF4-FFF2-40B4-BE49-F238E27FC236}">
                <a16:creationId xmlns:a16="http://schemas.microsoft.com/office/drawing/2014/main" id="{195372A9-438E-9510-FBAC-18470970DF4A}"/>
              </a:ext>
            </a:extLst>
          </p:cNvPr>
          <p:cNvPicPr>
            <a:picLocks noChangeAspect="1"/>
          </p:cNvPicPr>
          <p:nvPr/>
        </p:nvPicPr>
        <p:blipFill>
          <a:blip r:embed="rId4"/>
          <a:stretch>
            <a:fillRect/>
          </a:stretch>
        </p:blipFill>
        <p:spPr>
          <a:xfrm>
            <a:off x="1205023" y="5906432"/>
            <a:ext cx="4031512" cy="384731"/>
          </a:xfrm>
          <a:prstGeom prst="rect">
            <a:avLst/>
          </a:prstGeom>
        </p:spPr>
      </p:pic>
      <p:pic>
        <p:nvPicPr>
          <p:cNvPr id="16" name="Picture 15" descr="A mathematical equation with numbers and symbols&#10;&#10;Description automatically generated">
            <a:extLst>
              <a:ext uri="{FF2B5EF4-FFF2-40B4-BE49-F238E27FC236}">
                <a16:creationId xmlns:a16="http://schemas.microsoft.com/office/drawing/2014/main" id="{3280DD1F-672C-D284-789F-F166799B334A}"/>
              </a:ext>
            </a:extLst>
          </p:cNvPr>
          <p:cNvPicPr>
            <a:picLocks noChangeAspect="1"/>
          </p:cNvPicPr>
          <p:nvPr/>
        </p:nvPicPr>
        <p:blipFill>
          <a:blip r:embed="rId5"/>
          <a:stretch>
            <a:fillRect/>
          </a:stretch>
        </p:blipFill>
        <p:spPr>
          <a:xfrm>
            <a:off x="1929145" y="6374549"/>
            <a:ext cx="2237711" cy="258061"/>
          </a:xfrm>
          <a:prstGeom prst="rect">
            <a:avLst/>
          </a:prstGeom>
        </p:spPr>
      </p:pic>
      <p:sp>
        <p:nvSpPr>
          <p:cNvPr id="3" name="TextBox 2">
            <a:extLst>
              <a:ext uri="{FF2B5EF4-FFF2-40B4-BE49-F238E27FC236}">
                <a16:creationId xmlns:a16="http://schemas.microsoft.com/office/drawing/2014/main" id="{301947B4-244B-BA7F-9F5C-6A87481715F3}"/>
              </a:ext>
            </a:extLst>
          </p:cNvPr>
          <p:cNvSpPr txBox="1"/>
          <p:nvPr/>
        </p:nvSpPr>
        <p:spPr>
          <a:xfrm>
            <a:off x="8118231" y="5500077"/>
            <a:ext cx="2743199"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ea typeface="+mn-lt"/>
                <a:cs typeface="+mn-lt"/>
              </a:rPr>
              <a:t>Image Source: Islam, M. J., Xia, Y., &amp; Sattar, J. (2020). Fast Underwater Image Enhancement for Improved Visual Perception. </a:t>
            </a:r>
            <a:r>
              <a:rPr lang="en-US" sz="700" i="1">
                <a:ea typeface="+mn-lt"/>
                <a:cs typeface="+mn-lt"/>
              </a:rPr>
              <a:t>IEEE Robotics and Automation Letters</a:t>
            </a:r>
            <a:endParaRPr lang="en-US" sz="700"/>
          </a:p>
        </p:txBody>
      </p:sp>
    </p:spTree>
    <p:extLst>
      <p:ext uri="{BB962C8B-B14F-4D97-AF65-F5344CB8AC3E}">
        <p14:creationId xmlns:p14="http://schemas.microsoft.com/office/powerpoint/2010/main" val="1950209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heme/theme1.xml><?xml version="1.0" encoding="utf-8"?>
<a:theme xmlns:a="http://schemas.openxmlformats.org/drawingml/2006/main" name="DashVTI">
  <a:themeElements>
    <a:clrScheme name="DashVTI">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DashVTI">
      <a:majorFont>
        <a:latin typeface="Grandview Display"/>
        <a:ea typeface=""/>
        <a:cs typeface=""/>
      </a:majorFont>
      <a:minorFont>
        <a:latin typeface="Grandview Display"/>
        <a:ea typeface=""/>
        <a:cs typeface=""/>
      </a:minorFont>
    </a:fontScheme>
    <a:fmtScheme name="Dash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E0E31462-65AE-4087-9B94-B3347EE711B2}" vid="{CA8B31CB-369F-4872-A917-A9EAAF9182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3436</Words>
  <Application>Microsoft Macintosh PowerPoint</Application>
  <PresentationFormat>Widescreen</PresentationFormat>
  <Paragraphs>251</Paragraphs>
  <Slides>17</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Courier New</vt:lpstr>
      <vt:lpstr>Gabriola</vt:lpstr>
      <vt:lpstr>Grandview Display</vt:lpstr>
      <vt:lpstr>Sabon Next LT</vt:lpstr>
      <vt:lpstr>Segoe UI</vt:lpstr>
      <vt:lpstr>Wingdings</vt:lpstr>
      <vt:lpstr>Wingdings,Sans-Serif</vt:lpstr>
      <vt:lpstr>DashVTI</vt:lpstr>
      <vt:lpstr>NUS-ISS-ISY5002-PRS-PracticeModule</vt:lpstr>
      <vt:lpstr>Project Background</vt:lpstr>
      <vt:lpstr>Project Objective</vt:lpstr>
      <vt:lpstr>Current Techniques / Challenges </vt:lpstr>
      <vt:lpstr>Data Requirements and Availability</vt:lpstr>
      <vt:lpstr>Machine Learning Algorithms</vt:lpstr>
      <vt:lpstr>Modelling Flow</vt:lpstr>
      <vt:lpstr>Data Preprocessing</vt:lpstr>
      <vt:lpstr>Image Enhancement Model – FunieGan</vt:lpstr>
      <vt:lpstr>Image Enhancement Model – Sea-Pix-Gan</vt:lpstr>
      <vt:lpstr>Image Enhancement Model - Deep SESR</vt:lpstr>
      <vt:lpstr>Image Enhancement Model -LDS-Net </vt:lpstr>
      <vt:lpstr>Best Video Selection</vt:lpstr>
      <vt:lpstr>Application Workflow </vt:lpstr>
      <vt:lpstr>System Design </vt:lpstr>
      <vt:lpstr>Progress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zhan.gu@nus.edu.sg</dc:creator>
  <cp:lastModifiedBy>Shankar Sai Ganesh</cp:lastModifiedBy>
  <cp:revision>2</cp:revision>
  <cp:lastPrinted>2015-02-25T07:22:35Z</cp:lastPrinted>
  <dcterms:created xsi:type="dcterms:W3CDTF">2014-12-11T07:55:35Z</dcterms:created>
  <dcterms:modified xsi:type="dcterms:W3CDTF">2024-09-29T11:39:33Z</dcterms:modified>
</cp:coreProperties>
</file>